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5092" r:id="rId1"/>
  </p:sldMasterIdLst>
  <p:sldIdLst>
    <p:sldId id="256" r:id="rId2"/>
    <p:sldId id="257" r:id="rId3"/>
    <p:sldId id="258" r:id="rId4"/>
    <p:sldId id="312" r:id="rId5"/>
    <p:sldId id="313" r:id="rId6"/>
    <p:sldId id="259" r:id="rId7"/>
    <p:sldId id="262" r:id="rId8"/>
    <p:sldId id="266" r:id="rId9"/>
    <p:sldId id="263" r:id="rId10"/>
    <p:sldId id="267" r:id="rId11"/>
    <p:sldId id="268" r:id="rId12"/>
    <p:sldId id="269" r:id="rId13"/>
    <p:sldId id="270" r:id="rId14"/>
    <p:sldId id="271" r:id="rId15"/>
    <p:sldId id="264" r:id="rId16"/>
    <p:sldId id="272" r:id="rId17"/>
    <p:sldId id="284" r:id="rId18"/>
    <p:sldId id="280" r:id="rId19"/>
    <p:sldId id="279" r:id="rId20"/>
    <p:sldId id="278" r:id="rId21"/>
    <p:sldId id="283" r:id="rId22"/>
    <p:sldId id="326" r:id="rId23"/>
    <p:sldId id="276" r:id="rId24"/>
    <p:sldId id="343" r:id="rId25"/>
    <p:sldId id="324" r:id="rId26"/>
    <p:sldId id="325" r:id="rId27"/>
    <p:sldId id="348" r:id="rId28"/>
    <p:sldId id="349" r:id="rId29"/>
    <p:sldId id="323" r:id="rId30"/>
    <p:sldId id="281" r:id="rId31"/>
    <p:sldId id="282" r:id="rId32"/>
    <p:sldId id="277" r:id="rId33"/>
    <p:sldId id="273" r:id="rId34"/>
    <p:sldId id="327" r:id="rId35"/>
    <p:sldId id="328" r:id="rId36"/>
    <p:sldId id="329" r:id="rId37"/>
    <p:sldId id="330" r:id="rId38"/>
    <p:sldId id="331" r:id="rId39"/>
    <p:sldId id="332" r:id="rId40"/>
    <p:sldId id="340" r:id="rId41"/>
    <p:sldId id="274" r:id="rId42"/>
    <p:sldId id="353" r:id="rId43"/>
    <p:sldId id="354" r:id="rId44"/>
    <p:sldId id="275" r:id="rId45"/>
    <p:sldId id="341" r:id="rId46"/>
    <p:sldId id="342" r:id="rId47"/>
    <p:sldId id="333" r:id="rId48"/>
    <p:sldId id="334" r:id="rId49"/>
    <p:sldId id="347" r:id="rId50"/>
    <p:sldId id="291" r:id="rId51"/>
    <p:sldId id="335" r:id="rId52"/>
    <p:sldId id="299" r:id="rId53"/>
    <p:sldId id="338" r:id="rId54"/>
    <p:sldId id="294" r:id="rId55"/>
    <p:sldId id="295" r:id="rId56"/>
    <p:sldId id="301" r:id="rId57"/>
    <p:sldId id="320" r:id="rId58"/>
    <p:sldId id="303" r:id="rId59"/>
    <p:sldId id="316" r:id="rId60"/>
    <p:sldId id="308" r:id="rId61"/>
    <p:sldId id="322" r:id="rId62"/>
    <p:sldId id="319" r:id="rId63"/>
    <p:sldId id="318" r:id="rId64"/>
    <p:sldId id="344" r:id="rId65"/>
    <p:sldId id="346" r:id="rId66"/>
    <p:sldId id="352" r:id="rId67"/>
    <p:sldId id="351" r:id="rId6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790"/>
    <p:restoredTop sz="94666"/>
  </p:normalViewPr>
  <p:slideViewPr>
    <p:cSldViewPr snapToGrid="0" snapToObjects="1">
      <p:cViewPr varScale="1">
        <p:scale>
          <a:sx n="92" d="100"/>
          <a:sy n="92" d="100"/>
        </p:scale>
        <p:origin x="200"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9223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86D93-FCAC-47E0-A2EE-787E62CA814C}" type="datetimeFigureOut">
              <a:rPr lang="en-US" smtClean="0"/>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6648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5657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871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F34E6425-0181-43F2-84FC-787E803FD2F8}" type="datetimeFigureOut">
              <a:rPr lang="en-US" smtClean="0"/>
              <a:t>2/26/18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4647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2/26/18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112600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2/26/18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3248188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A18ACC-A947-437B-A130-35BD54FDF1E9}" type="datetimeFigureOut">
              <a:rPr lang="en-US" smtClean="0"/>
              <a:t>2/26/18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2136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2/26/18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2100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2/26/18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40767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2/26/18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2103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chemeClr val="bg1"/>
            </a:gs>
            <a:gs pos="100000">
              <a:schemeClr val="tx1">
                <a:lumMod val="95000"/>
                <a:lumOff val="5000"/>
              </a:schemeClr>
            </a:gs>
            <a:gs pos="93000">
              <a:schemeClr val="tx1">
                <a:lumMod val="95000"/>
                <a:lumOff val="5000"/>
                <a:alpha val="74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BE451C3-0FF4-47C4-B829-773ADF60F88C}" type="datetimeFigureOut">
              <a:rPr lang="en-US" smtClean="0"/>
              <a:t>2/26/18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6504724"/>
      </p:ext>
    </p:extLst>
  </p:cSld>
  <p:clrMap bg1="lt1" tx1="dk1" bg2="lt2" tx2="dk2" accent1="accent1" accent2="accent2" accent3="accent3" accent4="accent4" accent5="accent5" accent6="accent6" hlink="hlink" folHlink="folHlink"/>
  <p:sldLayoutIdLst>
    <p:sldLayoutId id="2147485093" r:id="rId1"/>
    <p:sldLayoutId id="2147485094" r:id="rId2"/>
    <p:sldLayoutId id="2147485095" r:id="rId3"/>
    <p:sldLayoutId id="2147485096" r:id="rId4"/>
    <p:sldLayoutId id="2147485097" r:id="rId5"/>
    <p:sldLayoutId id="2147485098" r:id="rId6"/>
    <p:sldLayoutId id="2147485099" r:id="rId7"/>
    <p:sldLayoutId id="2147485100" r:id="rId8"/>
    <p:sldLayoutId id="2147485101" r:id="rId9"/>
    <p:sldLayoutId id="2147485102" r:id="rId10"/>
    <p:sldLayoutId id="2147485103"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ancientfaith.com/podcasts/hopko/the_holy_trinit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ancientfaith.com/podcasts/hopko/the_holy_trinit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tephanus.tlg.uci.edu/help/BetaManual/online/H.html"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http://stephanus.tlg.uci.edu/help/BetaManual/online/H.html"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patheos.com/blogs/euangelion/2016/06/patristics-scholar-michel-r-barnes-weighs-in-on-the-intra-complementarian-debate-on-the-trinity/#BGXyF5pLCs0IMyRm.99"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patheos.com/blogs/euangelion/2016/06/patristics-scholar-lewis-ayres-weighs-in-on-the-intra-complementarian-debate/#JKTWZPcOO54xKMrd.99"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0B8AC-600F-184B-9844-4FAD3CEAF197}"/>
              </a:ext>
            </a:extLst>
          </p:cNvPr>
          <p:cNvSpPr>
            <a:spLocks noGrp="1"/>
          </p:cNvSpPr>
          <p:nvPr>
            <p:ph type="ctrTitle"/>
          </p:nvPr>
        </p:nvSpPr>
        <p:spPr>
          <a:xfrm>
            <a:off x="1154955" y="1470341"/>
            <a:ext cx="8825658" cy="2677648"/>
          </a:xfrm>
        </p:spPr>
        <p:txBody>
          <a:bodyPr/>
          <a:lstStyle/>
          <a:p>
            <a:pPr algn="ctr"/>
            <a:r>
              <a:rPr lang="en-US" dirty="0"/>
              <a:t>One God, </a:t>
            </a:r>
            <a:br>
              <a:rPr lang="en-US" dirty="0"/>
            </a:br>
            <a:r>
              <a:rPr lang="en-US" dirty="0"/>
              <a:t>the Father</a:t>
            </a:r>
          </a:p>
        </p:txBody>
      </p:sp>
      <p:sp>
        <p:nvSpPr>
          <p:cNvPr id="3" name="Subtitle 2">
            <a:extLst>
              <a:ext uri="{FF2B5EF4-FFF2-40B4-BE49-F238E27FC236}">
                <a16:creationId xmlns:a16="http://schemas.microsoft.com/office/drawing/2014/main" id="{1EE4A289-839D-2F4A-A85D-E487F64BEE89}"/>
              </a:ext>
            </a:extLst>
          </p:cNvPr>
          <p:cNvSpPr>
            <a:spLocks noGrp="1"/>
          </p:cNvSpPr>
          <p:nvPr>
            <p:ph type="subTitle" idx="1"/>
          </p:nvPr>
        </p:nvSpPr>
        <p:spPr/>
        <p:txBody>
          <a:bodyPr/>
          <a:lstStyle/>
          <a:p>
            <a:r>
              <a:rPr lang="en-US" dirty="0"/>
              <a:t>The Neglected Monarchy of the Father		            and the Analytic Debate about the Trinity</a:t>
            </a:r>
          </a:p>
        </p:txBody>
      </p:sp>
    </p:spTree>
    <p:extLst>
      <p:ext uri="{BB962C8B-B14F-4D97-AF65-F5344CB8AC3E}">
        <p14:creationId xmlns:p14="http://schemas.microsoft.com/office/powerpoint/2010/main" val="3649188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2484548-4361-9545-9796-37E2B7A0C30A}"/>
              </a:ext>
            </a:extLst>
          </p:cNvPr>
          <p:cNvSpPr>
            <a:spLocks noGrp="1"/>
          </p:cNvSpPr>
          <p:nvPr>
            <p:ph type="title"/>
          </p:nvPr>
        </p:nvSpPr>
        <p:spPr>
          <a:xfrm>
            <a:off x="8303741" y="943706"/>
            <a:ext cx="3888260" cy="1737360"/>
          </a:xfrm>
        </p:spPr>
        <p:txBody>
          <a:bodyPr>
            <a:noAutofit/>
          </a:bodyPr>
          <a:lstStyle/>
          <a:p>
            <a:r>
              <a:rPr lang="en-US" sz="4800" dirty="0"/>
              <a:t>What is the “Monarchy”?</a:t>
            </a:r>
          </a:p>
        </p:txBody>
      </p:sp>
      <p:pic>
        <p:nvPicPr>
          <p:cNvPr id="15" name="Picture Placeholder 14">
            <a:extLst>
              <a:ext uri="{FF2B5EF4-FFF2-40B4-BE49-F238E27FC236}">
                <a16:creationId xmlns:a16="http://schemas.microsoft.com/office/drawing/2014/main" id="{2C114024-81F1-FD49-B286-4227073CF63F}"/>
              </a:ext>
            </a:extLst>
          </p:cNvPr>
          <p:cNvPicPr>
            <a:picLocks noGrp="1" noChangeAspect="1"/>
          </p:cNvPicPr>
          <p:nvPr>
            <p:ph type="pic" idx="1"/>
          </p:nvPr>
        </p:nvPicPr>
        <p:blipFill>
          <a:blip r:embed="rId2"/>
          <a:srcRect t="13432" b="13432"/>
          <a:stretch>
            <a:fillRect/>
          </a:stretch>
        </p:blipFill>
        <p:spPr/>
      </p:pic>
      <p:sp>
        <p:nvSpPr>
          <p:cNvPr id="9" name="Text Placeholder 8">
            <a:extLst>
              <a:ext uri="{FF2B5EF4-FFF2-40B4-BE49-F238E27FC236}">
                <a16:creationId xmlns:a16="http://schemas.microsoft.com/office/drawing/2014/main" id="{9D093DA4-9328-4A45-8848-D192872ED37D}"/>
              </a:ext>
            </a:extLst>
          </p:cNvPr>
          <p:cNvSpPr>
            <a:spLocks noGrp="1"/>
          </p:cNvSpPr>
          <p:nvPr>
            <p:ph type="body" sz="half" idx="2"/>
          </p:nvPr>
        </p:nvSpPr>
        <p:spPr>
          <a:xfrm>
            <a:off x="8663354" y="3223849"/>
            <a:ext cx="2813539" cy="1277817"/>
          </a:xfrm>
        </p:spPr>
        <p:txBody>
          <a:bodyPr>
            <a:normAutofit/>
          </a:bodyPr>
          <a:lstStyle/>
          <a:p>
            <a:endParaRPr lang="en-US" sz="2400" dirty="0"/>
          </a:p>
          <a:p>
            <a:r>
              <a:rPr lang="en-US" sz="2400" dirty="0"/>
              <a:t>(HINT: </a:t>
            </a:r>
            <a:r>
              <a:rPr lang="en-US" sz="2400" u="sng" dirty="0"/>
              <a:t>NOT THIS!</a:t>
            </a:r>
            <a:r>
              <a:rPr lang="en-US" sz="2400" dirty="0"/>
              <a:t>)</a:t>
            </a:r>
          </a:p>
        </p:txBody>
      </p:sp>
    </p:spTree>
    <p:extLst>
      <p:ext uri="{BB962C8B-B14F-4D97-AF65-F5344CB8AC3E}">
        <p14:creationId xmlns:p14="http://schemas.microsoft.com/office/powerpoint/2010/main" val="3245066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20669-C3F1-D347-9B54-A53272E9E087}"/>
              </a:ext>
            </a:extLst>
          </p:cNvPr>
          <p:cNvSpPr>
            <a:spLocks noGrp="1"/>
          </p:cNvSpPr>
          <p:nvPr>
            <p:ph type="title"/>
          </p:nvPr>
        </p:nvSpPr>
        <p:spPr/>
        <p:txBody>
          <a:bodyPr/>
          <a:lstStyle/>
          <a:p>
            <a:r>
              <a:rPr lang="en-US" dirty="0"/>
              <a:t>The Monarchy (</a:t>
            </a:r>
            <a:r>
              <a:rPr lang="el-GR" i="1" dirty="0"/>
              <a:t>μοναρχία</a:t>
            </a:r>
            <a:r>
              <a:rPr lang="en-US" dirty="0"/>
              <a:t>)</a:t>
            </a:r>
          </a:p>
        </p:txBody>
      </p:sp>
      <p:sp>
        <p:nvSpPr>
          <p:cNvPr id="3" name="Content Placeholder 2">
            <a:extLst>
              <a:ext uri="{FF2B5EF4-FFF2-40B4-BE49-F238E27FC236}">
                <a16:creationId xmlns:a16="http://schemas.microsoft.com/office/drawing/2014/main" id="{FD986914-5524-8F46-B63D-BF8A5BD9B704}"/>
              </a:ext>
            </a:extLst>
          </p:cNvPr>
          <p:cNvSpPr>
            <a:spLocks noGrp="1"/>
          </p:cNvSpPr>
          <p:nvPr>
            <p:ph idx="1"/>
          </p:nvPr>
        </p:nvSpPr>
        <p:spPr>
          <a:xfrm>
            <a:off x="1069847" y="2121408"/>
            <a:ext cx="10343219" cy="4050792"/>
          </a:xfrm>
        </p:spPr>
        <p:txBody>
          <a:bodyPr>
            <a:normAutofit/>
          </a:bodyPr>
          <a:lstStyle/>
          <a:p>
            <a:r>
              <a:rPr lang="el-GR" sz="2400" dirty="0"/>
              <a:t>μοναρχία </a:t>
            </a:r>
            <a:r>
              <a:rPr lang="en-US" sz="2400" dirty="0"/>
              <a:t>= </a:t>
            </a:r>
            <a:r>
              <a:rPr lang="el-GR" sz="2400" dirty="0"/>
              <a:t>μόνος + </a:t>
            </a:r>
            <a:r>
              <a:rPr lang="el-GR" sz="2400" dirty="0" err="1"/>
              <a:t>ἀρχή</a:t>
            </a:r>
            <a:endParaRPr lang="el-GR" sz="2400" dirty="0"/>
          </a:p>
          <a:p>
            <a:r>
              <a:rPr lang="en-US" sz="2400" dirty="0"/>
              <a:t>“One source”</a:t>
            </a:r>
          </a:p>
          <a:p>
            <a:r>
              <a:rPr lang="en-US" sz="2400" dirty="0"/>
              <a:t>A single “First Principle” of everything</a:t>
            </a:r>
          </a:p>
          <a:p>
            <a:r>
              <a:rPr lang="en-US" sz="2400" dirty="0"/>
              <a:t>The Father is the “One Source” or “First Principle” – not only of creation, but </a:t>
            </a:r>
            <a:r>
              <a:rPr lang="en-US" sz="2400" i="1" dirty="0"/>
              <a:t>within the Trinity itself.</a:t>
            </a:r>
          </a:p>
          <a:p>
            <a:r>
              <a:rPr lang="en-US" sz="2400" dirty="0"/>
              <a:t>This in turn can be disambiguated in a number of ways…</a:t>
            </a:r>
          </a:p>
        </p:txBody>
      </p:sp>
    </p:spTree>
    <p:extLst>
      <p:ext uri="{BB962C8B-B14F-4D97-AF65-F5344CB8AC3E}">
        <p14:creationId xmlns:p14="http://schemas.microsoft.com/office/powerpoint/2010/main" val="223447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A5295-4B4F-5D41-9EAC-7721EB0D71E0}"/>
              </a:ext>
            </a:extLst>
          </p:cNvPr>
          <p:cNvSpPr>
            <a:spLocks noGrp="1"/>
          </p:cNvSpPr>
          <p:nvPr>
            <p:ph type="title"/>
          </p:nvPr>
        </p:nvSpPr>
        <p:spPr/>
        <p:txBody>
          <a:bodyPr/>
          <a:lstStyle/>
          <a:p>
            <a:r>
              <a:rPr lang="en-US" dirty="0"/>
              <a:t>What Does It </a:t>
            </a:r>
            <a:r>
              <a:rPr lang="en-US" i="1" dirty="0"/>
              <a:t>Mean</a:t>
            </a:r>
            <a:r>
              <a:rPr lang="en-US" dirty="0"/>
              <a:t>?</a:t>
            </a:r>
          </a:p>
        </p:txBody>
      </p:sp>
      <p:sp>
        <p:nvSpPr>
          <p:cNvPr id="3" name="Content Placeholder 2">
            <a:extLst>
              <a:ext uri="{FF2B5EF4-FFF2-40B4-BE49-F238E27FC236}">
                <a16:creationId xmlns:a16="http://schemas.microsoft.com/office/drawing/2014/main" id="{652EA7A9-F7C0-9F4F-BC07-50E52611E440}"/>
              </a:ext>
            </a:extLst>
          </p:cNvPr>
          <p:cNvSpPr>
            <a:spLocks noGrp="1"/>
          </p:cNvSpPr>
          <p:nvPr>
            <p:ph idx="1"/>
          </p:nvPr>
        </p:nvSpPr>
        <p:spPr>
          <a:xfrm>
            <a:off x="1154955" y="2093976"/>
            <a:ext cx="9414084" cy="3925824"/>
          </a:xfrm>
        </p:spPr>
        <p:txBody>
          <a:bodyPr>
            <a:normAutofit/>
          </a:bodyPr>
          <a:lstStyle/>
          <a:p>
            <a:r>
              <a:rPr lang="en-US" dirty="0"/>
              <a:t>(1) the Father is the sole source / cause </a:t>
            </a:r>
            <a:r>
              <a:rPr lang="en-US" i="1" dirty="0"/>
              <a:t>of the Son and Spirit</a:t>
            </a:r>
            <a:r>
              <a:rPr lang="en-US" dirty="0"/>
              <a:t>.</a:t>
            </a:r>
          </a:p>
          <a:p>
            <a:r>
              <a:rPr lang="en-US" dirty="0"/>
              <a:t>(2) The Father is (also) somehow the source of </a:t>
            </a:r>
            <a:r>
              <a:rPr lang="en-US" i="1" dirty="0"/>
              <a:t>the divine nature itself.</a:t>
            </a:r>
            <a:endParaRPr lang="en-US" dirty="0"/>
          </a:p>
          <a:p>
            <a:r>
              <a:rPr lang="en-US" dirty="0"/>
              <a:t>(3) The Father is “the union” or “the principle of unity” within the Trinity 	(not, say, the divine nature, or the “community” of persons)</a:t>
            </a:r>
          </a:p>
          <a:p>
            <a:pPr marL="0" indent="0">
              <a:buNone/>
            </a:pPr>
            <a:r>
              <a:rPr lang="en-US" dirty="0"/>
              <a:t>	(Probably, at a minimum, what the Greek Fathers mean.)</a:t>
            </a:r>
          </a:p>
          <a:p>
            <a:pPr marL="0" indent="0">
              <a:buNone/>
            </a:pPr>
            <a:r>
              <a:rPr lang="en-US" dirty="0"/>
              <a:t>	(Something like, end of explanation for unity.)</a:t>
            </a:r>
          </a:p>
          <a:p>
            <a:r>
              <a:rPr lang="en-US" dirty="0"/>
              <a:t>(4) Strictly speaking, the Father </a:t>
            </a:r>
            <a:r>
              <a:rPr lang="en-US" i="1" dirty="0"/>
              <a:t>just is</a:t>
            </a:r>
            <a:r>
              <a:rPr lang="en-US" dirty="0"/>
              <a:t> “the One God.”</a:t>
            </a:r>
          </a:p>
          <a:p>
            <a:pPr marL="0" indent="0">
              <a:buNone/>
            </a:pPr>
            <a:r>
              <a:rPr lang="en-US" dirty="0"/>
              <a:t>	(The Son and Spirit share the same nature, but are not </a:t>
            </a:r>
            <a:r>
              <a:rPr lang="en-US" i="1" dirty="0"/>
              <a:t>identical </a:t>
            </a:r>
            <a:r>
              <a:rPr lang="en-US" dirty="0"/>
              <a:t>to Him.)</a:t>
            </a:r>
          </a:p>
        </p:txBody>
      </p:sp>
    </p:spTree>
    <p:extLst>
      <p:ext uri="{BB962C8B-B14F-4D97-AF65-F5344CB8AC3E}">
        <p14:creationId xmlns:p14="http://schemas.microsoft.com/office/powerpoint/2010/main" val="262790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0AF43-BCFA-8C43-98D7-FB8C3EF8FB25}"/>
              </a:ext>
            </a:extLst>
          </p:cNvPr>
          <p:cNvSpPr>
            <a:spLocks noGrp="1"/>
          </p:cNvSpPr>
          <p:nvPr>
            <p:ph type="title"/>
          </p:nvPr>
        </p:nvSpPr>
        <p:spPr/>
        <p:txBody>
          <a:bodyPr/>
          <a:lstStyle/>
          <a:p>
            <a:r>
              <a:rPr lang="en-US" dirty="0"/>
              <a:t>Some Definitions</a:t>
            </a:r>
          </a:p>
        </p:txBody>
      </p:sp>
      <p:sp>
        <p:nvSpPr>
          <p:cNvPr id="3" name="Content Placeholder 2">
            <a:extLst>
              <a:ext uri="{FF2B5EF4-FFF2-40B4-BE49-F238E27FC236}">
                <a16:creationId xmlns:a16="http://schemas.microsoft.com/office/drawing/2014/main" id="{F22BC3A1-6D11-0A43-BB7A-37F1ACFEDFE5}"/>
              </a:ext>
            </a:extLst>
          </p:cNvPr>
          <p:cNvSpPr>
            <a:spLocks noGrp="1"/>
          </p:cNvSpPr>
          <p:nvPr>
            <p:ph idx="1"/>
          </p:nvPr>
        </p:nvSpPr>
        <p:spPr>
          <a:xfrm>
            <a:off x="592667" y="2252133"/>
            <a:ext cx="11108266" cy="4064000"/>
          </a:xfrm>
        </p:spPr>
        <p:txBody>
          <a:bodyPr>
            <a:noAutofit/>
          </a:bodyPr>
          <a:lstStyle/>
          <a:p>
            <a:r>
              <a:rPr lang="en-US" sz="2100" dirty="0"/>
              <a:t>“Strong monarchy view”: The proposition that The One God = the Father.</a:t>
            </a:r>
          </a:p>
          <a:p>
            <a:r>
              <a:rPr lang="en-US" sz="2100" dirty="0"/>
              <a:t>“Monarchical model”: Model of the Trinity with a strong monarchy view.</a:t>
            </a:r>
          </a:p>
          <a:p>
            <a:r>
              <a:rPr lang="en-US" sz="2100" dirty="0"/>
              <a:t>“Egalitarian” or “symmetrical” model:</a:t>
            </a:r>
          </a:p>
          <a:p>
            <a:pPr marL="0" indent="0">
              <a:buNone/>
            </a:pPr>
            <a:r>
              <a:rPr lang="en-US" sz="2100" dirty="0"/>
              <a:t>Model in which the persons have an “equal claim” to being called “God” (in </a:t>
            </a:r>
            <a:r>
              <a:rPr lang="en-US" sz="2100" i="1" dirty="0"/>
              <a:t>any</a:t>
            </a:r>
            <a:r>
              <a:rPr lang="en-US" sz="2100" dirty="0"/>
              <a:t> sense).</a:t>
            </a:r>
          </a:p>
          <a:p>
            <a:pPr marL="0" indent="0">
              <a:buNone/>
            </a:pPr>
            <a:r>
              <a:rPr lang="en-US" sz="2100" dirty="0"/>
              <a:t>Any quality or relation that would be relevant to whether that person can be called “God” (in any sense) is shared by the other two persons equally.</a:t>
            </a:r>
          </a:p>
          <a:p>
            <a:r>
              <a:rPr lang="en-US" sz="2100" dirty="0"/>
              <a:t>Monarchical models are all non-symmetrical, but there could be non-symmetrical models that are not monarchical.</a:t>
            </a:r>
          </a:p>
        </p:txBody>
      </p:sp>
    </p:spTree>
    <p:extLst>
      <p:ext uri="{BB962C8B-B14F-4D97-AF65-F5344CB8AC3E}">
        <p14:creationId xmlns:p14="http://schemas.microsoft.com/office/powerpoint/2010/main" val="3931246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CDED1-CC80-634E-A361-4396C543C1F4}"/>
              </a:ext>
            </a:extLst>
          </p:cNvPr>
          <p:cNvSpPr>
            <a:spLocks noGrp="1"/>
          </p:cNvSpPr>
          <p:nvPr>
            <p:ph type="title"/>
          </p:nvPr>
        </p:nvSpPr>
        <p:spPr/>
        <p:txBody>
          <a:bodyPr>
            <a:normAutofit/>
          </a:bodyPr>
          <a:lstStyle/>
          <a:p>
            <a:r>
              <a:rPr lang="en-US" dirty="0"/>
              <a:t>Our Definitions are Not Equivalent</a:t>
            </a:r>
          </a:p>
        </p:txBody>
      </p:sp>
      <p:sp>
        <p:nvSpPr>
          <p:cNvPr id="3" name="Content Placeholder 2">
            <a:extLst>
              <a:ext uri="{FF2B5EF4-FFF2-40B4-BE49-F238E27FC236}">
                <a16:creationId xmlns:a16="http://schemas.microsoft.com/office/drawing/2014/main" id="{B88A95F2-54A1-C841-8C45-F4002CDC7BE1}"/>
              </a:ext>
            </a:extLst>
          </p:cNvPr>
          <p:cNvSpPr>
            <a:spLocks noGrp="1"/>
          </p:cNvSpPr>
          <p:nvPr>
            <p:ph idx="1"/>
          </p:nvPr>
        </p:nvSpPr>
        <p:spPr>
          <a:xfrm>
            <a:off x="491067" y="2121408"/>
            <a:ext cx="11142133" cy="4050792"/>
          </a:xfrm>
        </p:spPr>
        <p:txBody>
          <a:bodyPr>
            <a:normAutofit/>
          </a:bodyPr>
          <a:lstStyle/>
          <a:p>
            <a:pPr>
              <a:spcAft>
                <a:spcPts val="1200"/>
              </a:spcAft>
            </a:pPr>
            <a:r>
              <a:rPr lang="en-US" sz="2200" dirty="0"/>
              <a:t>In monarchical models, there are exactly three divine persons, and exactly one God, because the one God is just </a:t>
            </a:r>
            <a:r>
              <a:rPr lang="en-US" sz="2200" i="1" dirty="0"/>
              <a:t>one of </a:t>
            </a:r>
            <a:r>
              <a:rPr lang="en-US" sz="2200" dirty="0"/>
              <a:t>the divine persons.</a:t>
            </a:r>
          </a:p>
          <a:p>
            <a:pPr>
              <a:spcAft>
                <a:spcPts val="1200"/>
              </a:spcAft>
            </a:pPr>
            <a:r>
              <a:rPr lang="en-US" sz="2200" dirty="0"/>
              <a:t>These count as Trinitarian on T</a:t>
            </a:r>
            <a:r>
              <a:rPr lang="en-US" sz="2200" u="sng" dirty="0"/>
              <a:t>B</a:t>
            </a:r>
            <a:r>
              <a:rPr lang="en-US" sz="2200" dirty="0"/>
              <a:t>, and not as Unitarian on U</a:t>
            </a:r>
            <a:r>
              <a:rPr lang="en-US" sz="2200" u="sng" dirty="0"/>
              <a:t>B</a:t>
            </a:r>
            <a:r>
              <a:rPr lang="en-US" sz="2200" dirty="0"/>
              <a:t>. 			     (Because there are exactly three divine persons; not exactly one).</a:t>
            </a:r>
          </a:p>
          <a:p>
            <a:pPr>
              <a:spcAft>
                <a:spcPts val="1200"/>
              </a:spcAft>
            </a:pPr>
            <a:r>
              <a:rPr lang="en-US" sz="2200" dirty="0"/>
              <a:t>But they count as Unitarian on U</a:t>
            </a:r>
            <a:r>
              <a:rPr lang="en-US" sz="2200" u="sng" dirty="0"/>
              <a:t>T</a:t>
            </a:r>
            <a:r>
              <a:rPr lang="en-US" sz="2200" dirty="0"/>
              <a:t>.							     (Because the relation between the one God and the Father is identity.) </a:t>
            </a:r>
          </a:p>
          <a:p>
            <a:pPr>
              <a:spcAft>
                <a:spcPts val="1200"/>
              </a:spcAft>
            </a:pPr>
            <a:r>
              <a:rPr lang="en-US" sz="2200" dirty="0"/>
              <a:t>Question: Do some monarchical models </a:t>
            </a:r>
            <a:r>
              <a:rPr lang="en-US" sz="2200" i="1" dirty="0"/>
              <a:t>also count as Trinitarian </a:t>
            </a:r>
            <a:r>
              <a:rPr lang="en-US" sz="2200" dirty="0"/>
              <a:t>on T</a:t>
            </a:r>
            <a:r>
              <a:rPr lang="en-US" sz="2200" u="sng" dirty="0"/>
              <a:t>T</a:t>
            </a:r>
            <a:r>
              <a:rPr lang="en-US" sz="2200" dirty="0"/>
              <a:t>?</a:t>
            </a:r>
          </a:p>
          <a:p>
            <a:pPr>
              <a:spcAft>
                <a:spcPts val="1200"/>
              </a:spcAft>
            </a:pPr>
            <a:r>
              <a:rPr lang="en-US" sz="2200" dirty="0"/>
              <a:t>(We’ll return to this when we discuss consistency with mainstream analytic models.)</a:t>
            </a:r>
          </a:p>
        </p:txBody>
      </p:sp>
    </p:spTree>
    <p:extLst>
      <p:ext uri="{BB962C8B-B14F-4D97-AF65-F5344CB8AC3E}">
        <p14:creationId xmlns:p14="http://schemas.microsoft.com/office/powerpoint/2010/main" val="115500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90810-6DC4-8944-9A88-E8B2A4DFD73F}"/>
              </a:ext>
            </a:extLst>
          </p:cNvPr>
          <p:cNvSpPr>
            <a:spLocks noGrp="1"/>
          </p:cNvSpPr>
          <p:nvPr>
            <p:ph type="title"/>
          </p:nvPr>
        </p:nvSpPr>
        <p:spPr/>
        <p:txBody>
          <a:bodyPr/>
          <a:lstStyle/>
          <a:p>
            <a:r>
              <a:rPr lang="en-US" dirty="0"/>
              <a:t>Two “Million Dollar Questions”</a:t>
            </a:r>
          </a:p>
        </p:txBody>
      </p:sp>
      <p:sp>
        <p:nvSpPr>
          <p:cNvPr id="3" name="Content Placeholder 2">
            <a:extLst>
              <a:ext uri="{FF2B5EF4-FFF2-40B4-BE49-F238E27FC236}">
                <a16:creationId xmlns:a16="http://schemas.microsoft.com/office/drawing/2014/main" id="{2AB6D596-4AB5-9445-9223-AF71E9C00D80}"/>
              </a:ext>
            </a:extLst>
          </p:cNvPr>
          <p:cNvSpPr>
            <a:spLocks noGrp="1"/>
          </p:cNvSpPr>
          <p:nvPr>
            <p:ph idx="1"/>
          </p:nvPr>
        </p:nvSpPr>
        <p:spPr>
          <a:xfrm>
            <a:off x="883580" y="2121408"/>
            <a:ext cx="10461753" cy="4050792"/>
          </a:xfrm>
        </p:spPr>
        <p:txBody>
          <a:bodyPr>
            <a:normAutofit/>
          </a:bodyPr>
          <a:lstStyle/>
          <a:p>
            <a:pPr>
              <a:spcAft>
                <a:spcPts val="1200"/>
              </a:spcAft>
            </a:pPr>
            <a:r>
              <a:rPr lang="en-US" sz="2400" dirty="0"/>
              <a:t>1. Is this </a:t>
            </a:r>
            <a:r>
              <a:rPr lang="en-US" sz="2400" i="1" dirty="0"/>
              <a:t>really </a:t>
            </a:r>
            <a:r>
              <a:rPr lang="en-US" sz="2400" dirty="0"/>
              <a:t>Trinitarian? (Maybe it’s “</a:t>
            </a:r>
            <a:r>
              <a:rPr lang="en-US" sz="2400" b="1" dirty="0">
                <a:latin typeface="Gill Sans Ultra Bold" panose="020B0A02020104020203" pitchFamily="34" charset="77"/>
              </a:rPr>
              <a:t>Subordinationism</a:t>
            </a:r>
            <a:r>
              <a:rPr lang="en-US" sz="2400" dirty="0"/>
              <a:t>!” </a:t>
            </a:r>
            <a:r>
              <a:rPr lang="en-US" sz="4800" dirty="0"/>
              <a:t>😱</a:t>
            </a:r>
            <a:r>
              <a:rPr lang="en-US" sz="2400" dirty="0"/>
              <a:t> )</a:t>
            </a:r>
          </a:p>
          <a:p>
            <a:pPr>
              <a:spcAft>
                <a:spcPts val="1200"/>
              </a:spcAft>
            </a:pPr>
            <a:r>
              <a:rPr lang="en-US" sz="2400" dirty="0"/>
              <a:t>2. Wouldn’t this rule out almost every analytic model of the Trinity?     (which are all symmetrical).</a:t>
            </a:r>
          </a:p>
          <a:p>
            <a:pPr>
              <a:spcAft>
                <a:spcPts val="1200"/>
              </a:spcAft>
            </a:pPr>
            <a:r>
              <a:rPr lang="en-US" sz="2400" dirty="0"/>
              <a:t>No way to fully do justice to (1) in a short time, but I’ll give reasons to say yes (in any sense important to actual Trinitarians.)</a:t>
            </a:r>
          </a:p>
          <a:p>
            <a:pPr>
              <a:spcAft>
                <a:spcPts val="1200"/>
              </a:spcAft>
            </a:pPr>
            <a:r>
              <a:rPr lang="en-US" sz="2400" dirty="0"/>
              <a:t>Then I’ll explain how a strong monarchy view is consistent with a much wider range of analytic models than one might expect.</a:t>
            </a:r>
          </a:p>
        </p:txBody>
      </p:sp>
    </p:spTree>
    <p:extLst>
      <p:ext uri="{BB962C8B-B14F-4D97-AF65-F5344CB8AC3E}">
        <p14:creationId xmlns:p14="http://schemas.microsoft.com/office/powerpoint/2010/main" val="364894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FBBD83-2886-A14F-B5E2-E45ED16FAF37}"/>
              </a:ext>
            </a:extLst>
          </p:cNvPr>
          <p:cNvSpPr>
            <a:spLocks noGrp="1"/>
          </p:cNvSpPr>
          <p:nvPr>
            <p:ph type="title"/>
          </p:nvPr>
        </p:nvSpPr>
        <p:spPr/>
        <p:txBody>
          <a:bodyPr>
            <a:normAutofit/>
          </a:bodyPr>
          <a:lstStyle/>
          <a:p>
            <a:r>
              <a:rPr lang="en-US" dirty="0"/>
              <a:t>Modern Eastern Orthodox Theologians on the Monarchy</a:t>
            </a:r>
          </a:p>
        </p:txBody>
      </p:sp>
      <p:sp>
        <p:nvSpPr>
          <p:cNvPr id="6" name="Text Placeholder 5">
            <a:extLst>
              <a:ext uri="{FF2B5EF4-FFF2-40B4-BE49-F238E27FC236}">
                <a16:creationId xmlns:a16="http://schemas.microsoft.com/office/drawing/2014/main" id="{C74C8CFA-0F10-7F45-9E1B-7AE8C39E42A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52800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00FD6-8EF3-0545-9C0C-FC4FAC3F74DB}"/>
              </a:ext>
            </a:extLst>
          </p:cNvPr>
          <p:cNvSpPr>
            <a:spLocks noGrp="1"/>
          </p:cNvSpPr>
          <p:nvPr>
            <p:ph type="title"/>
          </p:nvPr>
        </p:nvSpPr>
        <p:spPr>
          <a:xfrm>
            <a:off x="703385" y="973668"/>
            <a:ext cx="10609384" cy="706964"/>
          </a:xfrm>
        </p:spPr>
        <p:txBody>
          <a:bodyPr>
            <a:normAutofit fontScale="90000"/>
          </a:bodyPr>
          <a:lstStyle/>
          <a:p>
            <a:r>
              <a:rPr lang="en-US" dirty="0"/>
              <a:t>John </a:t>
            </a:r>
            <a:r>
              <a:rPr lang="en-US" dirty="0" err="1"/>
              <a:t>Zizioulas</a:t>
            </a:r>
            <a:r>
              <a:rPr lang="en-US" dirty="0"/>
              <a:t> (Metropolitan of Pergamum)</a:t>
            </a:r>
          </a:p>
        </p:txBody>
      </p:sp>
      <p:sp>
        <p:nvSpPr>
          <p:cNvPr id="3" name="Content Placeholder 2">
            <a:extLst>
              <a:ext uri="{FF2B5EF4-FFF2-40B4-BE49-F238E27FC236}">
                <a16:creationId xmlns:a16="http://schemas.microsoft.com/office/drawing/2014/main" id="{7417378F-C2D0-EE46-B6FB-0B3ED68FE0EB}"/>
              </a:ext>
            </a:extLst>
          </p:cNvPr>
          <p:cNvSpPr>
            <a:spLocks noGrp="1"/>
          </p:cNvSpPr>
          <p:nvPr>
            <p:ph idx="1"/>
          </p:nvPr>
        </p:nvSpPr>
        <p:spPr/>
        <p:txBody>
          <a:bodyPr>
            <a:normAutofit/>
          </a:bodyPr>
          <a:lstStyle/>
          <a:p>
            <a:r>
              <a:rPr lang="en-US" b="1" dirty="0"/>
              <a:t>Among the Greek Fathers</a:t>
            </a:r>
            <a:r>
              <a:rPr lang="en-US" dirty="0"/>
              <a:t> the unity of God, the one God, and the ontological ‘principle’ or </a:t>
            </a:r>
            <a:r>
              <a:rPr lang="en-US" dirty="0" err="1"/>
              <a:t>‘cause</a:t>
            </a:r>
            <a:r>
              <a:rPr lang="en-US" dirty="0"/>
              <a:t>’ of the being and life of God does not consist in the one substance of God but in the </a:t>
            </a:r>
            <a:r>
              <a:rPr lang="en-US" i="1" dirty="0"/>
              <a:t>hypostasis</a:t>
            </a:r>
            <a:r>
              <a:rPr lang="en-US" dirty="0"/>
              <a:t>, that is, the person of the Father. </a:t>
            </a:r>
            <a:r>
              <a:rPr lang="en-US" b="1" dirty="0"/>
              <a:t>The one God is not the one substance but the Father</a:t>
            </a:r>
            <a:r>
              <a:rPr lang="en-US" dirty="0"/>
              <a:t>… (</a:t>
            </a:r>
            <a:r>
              <a:rPr lang="en-US" i="1" dirty="0"/>
              <a:t>Being as Communion</a:t>
            </a:r>
            <a:r>
              <a:rPr lang="en-US" dirty="0"/>
              <a:t>, pp. 40–1)</a:t>
            </a:r>
          </a:p>
          <a:p>
            <a:endParaRPr lang="en-US" dirty="0"/>
          </a:p>
          <a:p>
            <a:r>
              <a:rPr lang="en-US" b="1" dirty="0"/>
              <a:t>The one God is the Father</a:t>
            </a:r>
            <a:r>
              <a:rPr lang="en-US" dirty="0"/>
              <a:t>. Substance is something common to all three persons of the Trinity, but it is not ontologically primary until Augustine makes it so. (‘On Being Persons: Towards an Ontology of Personhood’, in </a:t>
            </a:r>
            <a:r>
              <a:rPr lang="en-US" i="1" dirty="0"/>
              <a:t>Persons Divine and Human</a:t>
            </a:r>
            <a:r>
              <a:rPr lang="en-US" dirty="0"/>
              <a:t>, ed. Christoph </a:t>
            </a:r>
            <a:r>
              <a:rPr lang="en-US" dirty="0" err="1"/>
              <a:t>Schwo</a:t>
            </a:r>
            <a:r>
              <a:rPr lang="en-US" dirty="0"/>
              <a:t> ̈bel and Colin </a:t>
            </a:r>
            <a:r>
              <a:rPr lang="en-US" dirty="0" err="1"/>
              <a:t>Gunton</a:t>
            </a:r>
            <a:r>
              <a:rPr lang="en-US" dirty="0"/>
              <a:t>, p. 40.)</a:t>
            </a:r>
          </a:p>
          <a:p>
            <a:endParaRPr lang="en-US" dirty="0"/>
          </a:p>
        </p:txBody>
      </p:sp>
    </p:spTree>
    <p:extLst>
      <p:ext uri="{BB962C8B-B14F-4D97-AF65-F5344CB8AC3E}">
        <p14:creationId xmlns:p14="http://schemas.microsoft.com/office/powerpoint/2010/main" val="3754333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BC420-0B90-FB4A-B75D-BE7953588574}"/>
              </a:ext>
            </a:extLst>
          </p:cNvPr>
          <p:cNvSpPr>
            <a:spLocks noGrp="1"/>
          </p:cNvSpPr>
          <p:nvPr>
            <p:ph type="title"/>
          </p:nvPr>
        </p:nvSpPr>
        <p:spPr/>
        <p:txBody>
          <a:bodyPr/>
          <a:lstStyle/>
          <a:p>
            <a:r>
              <a:rPr lang="en-US" dirty="0"/>
              <a:t>Fr. John Behr</a:t>
            </a:r>
            <a:br>
              <a:rPr lang="en-US" dirty="0"/>
            </a:br>
            <a:r>
              <a:rPr lang="en-US" dirty="0"/>
              <a:t>(Dean, St. Vladimir’s Seminary)</a:t>
            </a:r>
          </a:p>
        </p:txBody>
      </p:sp>
      <p:sp>
        <p:nvSpPr>
          <p:cNvPr id="3" name="Content Placeholder 2">
            <a:extLst>
              <a:ext uri="{FF2B5EF4-FFF2-40B4-BE49-F238E27FC236}">
                <a16:creationId xmlns:a16="http://schemas.microsoft.com/office/drawing/2014/main" id="{EE765F39-054D-A04C-B281-B06FA19B8BC0}"/>
              </a:ext>
            </a:extLst>
          </p:cNvPr>
          <p:cNvSpPr>
            <a:spLocks noGrp="1"/>
          </p:cNvSpPr>
          <p:nvPr>
            <p:ph idx="1"/>
          </p:nvPr>
        </p:nvSpPr>
        <p:spPr/>
        <p:txBody>
          <a:bodyPr/>
          <a:lstStyle/>
          <a:p>
            <a:pPr marL="0" indent="0">
              <a:buNone/>
            </a:pPr>
            <a:r>
              <a:rPr lang="en-US" b="1" dirty="0"/>
              <a:t>The one God</a:t>
            </a:r>
            <a:r>
              <a:rPr lang="en-US" dirty="0"/>
              <a:t> confessed by Christians in the first article of the creeds of Nicaea and Constantinople </a:t>
            </a:r>
            <a:r>
              <a:rPr lang="en-US" b="1" dirty="0"/>
              <a:t>is unambiguously the Father.</a:t>
            </a:r>
          </a:p>
          <a:p>
            <a:pPr marL="0" indent="0">
              <a:buNone/>
            </a:pPr>
            <a:r>
              <a:rPr lang="en-US" dirty="0"/>
              <a:t>“Calling upon God as Father: Augustine and the Legacy of Nicaea,” in </a:t>
            </a:r>
            <a:r>
              <a:rPr lang="en-US" i="1" dirty="0"/>
              <a:t>Orthodox Readings of Augustine</a:t>
            </a:r>
            <a:r>
              <a:rPr lang="en-US" dirty="0"/>
              <a:t>, p. 162</a:t>
            </a:r>
          </a:p>
          <a:p>
            <a:endParaRPr lang="en-US" dirty="0"/>
          </a:p>
        </p:txBody>
      </p:sp>
    </p:spTree>
    <p:extLst>
      <p:ext uri="{BB962C8B-B14F-4D97-AF65-F5344CB8AC3E}">
        <p14:creationId xmlns:p14="http://schemas.microsoft.com/office/powerpoint/2010/main" val="3181589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92F3A-8597-4A46-9CE0-30E3B9CDB71D}"/>
              </a:ext>
            </a:extLst>
          </p:cNvPr>
          <p:cNvSpPr>
            <a:spLocks noGrp="1"/>
          </p:cNvSpPr>
          <p:nvPr>
            <p:ph type="title"/>
          </p:nvPr>
        </p:nvSpPr>
        <p:spPr/>
        <p:txBody>
          <a:bodyPr/>
          <a:lstStyle/>
          <a:p>
            <a:r>
              <a:rPr lang="en-US" dirty="0"/>
              <a:t>Fr. John Behr</a:t>
            </a:r>
            <a:br>
              <a:rPr lang="en-US" dirty="0"/>
            </a:br>
            <a:r>
              <a:rPr lang="en-US" dirty="0"/>
              <a:t>(Dean, St. Vladimir’s Seminary)</a:t>
            </a:r>
          </a:p>
        </p:txBody>
      </p:sp>
      <p:sp>
        <p:nvSpPr>
          <p:cNvPr id="3" name="Content Placeholder 2">
            <a:extLst>
              <a:ext uri="{FF2B5EF4-FFF2-40B4-BE49-F238E27FC236}">
                <a16:creationId xmlns:a16="http://schemas.microsoft.com/office/drawing/2014/main" id="{6686B73A-FBB8-C546-B104-7A4CC8AEE497}"/>
              </a:ext>
            </a:extLst>
          </p:cNvPr>
          <p:cNvSpPr>
            <a:spLocks noGrp="1"/>
          </p:cNvSpPr>
          <p:nvPr>
            <p:ph idx="1"/>
          </p:nvPr>
        </p:nvSpPr>
        <p:spPr/>
        <p:txBody>
          <a:bodyPr>
            <a:normAutofit/>
          </a:bodyPr>
          <a:lstStyle/>
          <a:p>
            <a:pPr marL="0" indent="0">
              <a:buNone/>
            </a:pPr>
            <a:r>
              <a:rPr lang="en-US" dirty="0"/>
              <a:t>So how can Christians believe in and worship the Father, the Son and the Holy Spirit, and yet claim that there is only one God, not three? How can one reconcile monotheism with </a:t>
            </a:r>
            <a:r>
              <a:rPr lang="en-US" dirty="0" err="1"/>
              <a:t>trinitarian</a:t>
            </a:r>
            <a:r>
              <a:rPr lang="en-US" dirty="0"/>
              <a:t> faith? … </a:t>
            </a:r>
            <a:r>
              <a:rPr lang="en-US" b="1" dirty="0"/>
              <a:t>The Father alone is the one true God</a:t>
            </a:r>
            <a:r>
              <a:rPr lang="en-US" dirty="0"/>
              <a:t>. This keeps to the structure of the New Testament language about God, where with only a few exceptions, the world “God” (</a:t>
            </a:r>
            <a:r>
              <a:rPr lang="en-US" dirty="0" err="1"/>
              <a:t>theos</a:t>
            </a:r>
            <a:r>
              <a:rPr lang="en-US" dirty="0"/>
              <a:t>) with an article (and so being used, in Greek, as a proper noun) is only applied to the one whom Jesus calls Father, the God spoken of in the scriptures … This same fact is </a:t>
            </a:r>
            <a:r>
              <a:rPr lang="en-US" b="1" dirty="0"/>
              <a:t>preserved in all ancient creeds, which begin: “I believe in one God, the Father …”</a:t>
            </a:r>
          </a:p>
          <a:p>
            <a:pPr marL="0" indent="0">
              <a:buNone/>
            </a:pPr>
            <a:r>
              <a:rPr lang="en-US" dirty="0"/>
              <a:t>Such, then, is how the Greek Fathers, following Scripture, maintained that there is but one God, whose Son and Spirit are equally God, in a unity of essence and of existence, without compromising the uniqueness of the one true God…</a:t>
            </a:r>
          </a:p>
          <a:p>
            <a:pPr marL="0" indent="0">
              <a:buNone/>
            </a:pPr>
            <a:r>
              <a:rPr lang="en-US" i="1" dirty="0"/>
              <a:t>The Living Pulpit</a:t>
            </a:r>
            <a:r>
              <a:rPr lang="en-US" dirty="0"/>
              <a:t> (April-June, 1999), pp. 22-23</a:t>
            </a:r>
          </a:p>
          <a:p>
            <a:endParaRPr lang="en-US" dirty="0"/>
          </a:p>
        </p:txBody>
      </p:sp>
    </p:spTree>
    <p:extLst>
      <p:ext uri="{BB962C8B-B14F-4D97-AF65-F5344CB8AC3E}">
        <p14:creationId xmlns:p14="http://schemas.microsoft.com/office/powerpoint/2010/main" val="2522142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602E7-2D0F-974B-B6BA-21BA8BEF6950}"/>
              </a:ext>
            </a:extLst>
          </p:cNvPr>
          <p:cNvSpPr>
            <a:spLocks noGrp="1"/>
          </p:cNvSpPr>
          <p:nvPr>
            <p:ph type="title"/>
          </p:nvPr>
        </p:nvSpPr>
        <p:spPr/>
        <p:txBody>
          <a:bodyPr/>
          <a:lstStyle/>
          <a:p>
            <a:r>
              <a:rPr lang="en-US" dirty="0"/>
              <a:t>Goals (and not-Goals)</a:t>
            </a:r>
          </a:p>
        </p:txBody>
      </p:sp>
      <p:sp>
        <p:nvSpPr>
          <p:cNvPr id="3" name="Content Placeholder 2">
            <a:extLst>
              <a:ext uri="{FF2B5EF4-FFF2-40B4-BE49-F238E27FC236}">
                <a16:creationId xmlns:a16="http://schemas.microsoft.com/office/drawing/2014/main" id="{CAE63CD3-A8F7-224C-8D45-E2F1CABF161F}"/>
              </a:ext>
            </a:extLst>
          </p:cNvPr>
          <p:cNvSpPr>
            <a:spLocks noGrp="1"/>
          </p:cNvSpPr>
          <p:nvPr>
            <p:ph idx="1"/>
          </p:nvPr>
        </p:nvSpPr>
        <p:spPr>
          <a:xfrm>
            <a:off x="762000" y="2121408"/>
            <a:ext cx="10366248" cy="4050792"/>
          </a:xfrm>
        </p:spPr>
        <p:txBody>
          <a:bodyPr>
            <a:normAutofit/>
          </a:bodyPr>
          <a:lstStyle/>
          <a:p>
            <a:r>
              <a:rPr lang="en-US" sz="2400" dirty="0"/>
              <a:t>1) I DO hope to explain something about the doctrine of the so-called “Monarchy of the Father.”</a:t>
            </a:r>
          </a:p>
          <a:p>
            <a:endParaRPr lang="en-US" sz="2400" dirty="0"/>
          </a:p>
          <a:p>
            <a:r>
              <a:rPr lang="en-US" sz="2400" dirty="0"/>
              <a:t>2) I WILL NOT try to convince you it’s true – or even that it’s a good idea.</a:t>
            </a:r>
          </a:p>
          <a:p>
            <a:pPr marL="0" indent="0">
              <a:buNone/>
            </a:pPr>
            <a:endParaRPr lang="en-US" sz="2400" dirty="0"/>
          </a:p>
          <a:p>
            <a:r>
              <a:rPr lang="en-US" sz="2400" dirty="0"/>
              <a:t>3) I DO hope to show just how radically the landscape of a debate in philosophical theology can change when we keep one eye on history.</a:t>
            </a:r>
          </a:p>
          <a:p>
            <a:r>
              <a:rPr lang="en-US" sz="2400" i="1" dirty="0"/>
              <a:t>(History matters!)</a:t>
            </a:r>
          </a:p>
        </p:txBody>
      </p:sp>
    </p:spTree>
    <p:extLst>
      <p:ext uri="{BB962C8B-B14F-4D97-AF65-F5344CB8AC3E}">
        <p14:creationId xmlns:p14="http://schemas.microsoft.com/office/powerpoint/2010/main" val="106535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A88AA4-FF84-144A-A8FE-0070528095DD}"/>
              </a:ext>
            </a:extLst>
          </p:cNvPr>
          <p:cNvSpPr>
            <a:spLocks noGrp="1"/>
          </p:cNvSpPr>
          <p:nvPr>
            <p:ph idx="1"/>
          </p:nvPr>
        </p:nvSpPr>
        <p:spPr/>
        <p:txBody>
          <a:bodyPr>
            <a:normAutofit/>
          </a:bodyPr>
          <a:lstStyle/>
          <a:p>
            <a:pPr marL="0" indent="0">
              <a:buNone/>
            </a:pPr>
            <a:r>
              <a:rPr lang="en-US" dirty="0"/>
              <a:t>For the Christian faith </a:t>
            </a:r>
            <a:r>
              <a:rPr lang="en-US" b="1" dirty="0"/>
              <a:t>there is, unequivocally, but one God, and that is the Father</a:t>
            </a:r>
            <a:r>
              <a:rPr lang="en-US" dirty="0"/>
              <a:t>: “There is one God and Father.” For Basil, the one God is not the one divine substance, or a notion of “divinity” which is ascribed to each person of the Trinity, nor is it some kind of unity or communion in which they all exist; </a:t>
            </a:r>
            <a:r>
              <a:rPr lang="en-US" b="1" dirty="0"/>
              <a:t>the one God is the Father</a:t>
            </a:r>
            <a:r>
              <a:rPr lang="en-US" dirty="0"/>
              <a:t>. But this “monarchy” of the Father does not undermine the confession of the true divinity of the Son and the Spirit. Jesus Christ is certainly “true God of true God,” as the Nicene Creed puts it, but he is such as the Son of God, the God who is thus the Father. If the term “God” (</a:t>
            </a:r>
            <a:r>
              <a:rPr lang="en-US" dirty="0" err="1"/>
              <a:t>theos</a:t>
            </a:r>
            <a:r>
              <a:rPr lang="en-US" dirty="0"/>
              <a:t>) is used of Jesus Christ, not only as a predicate, but also as a proper noun with an article, this is only done on the prior confession of him as “Son of God,” and so as other than “the one God” of whom he is the Son; it is necessary to bear in mind this order of Christian theology, lest it collapse in confusion.</a:t>
            </a:r>
          </a:p>
          <a:p>
            <a:pPr marL="0" indent="0">
              <a:buNone/>
            </a:pPr>
            <a:r>
              <a:rPr lang="en-US" i="1" dirty="0"/>
              <a:t>The Nicene Faith II</a:t>
            </a:r>
            <a:r>
              <a:rPr lang="en-US" dirty="0"/>
              <a:t>: pp. 307-308</a:t>
            </a:r>
          </a:p>
        </p:txBody>
      </p:sp>
      <p:sp>
        <p:nvSpPr>
          <p:cNvPr id="4" name="Title 1">
            <a:extLst>
              <a:ext uri="{FF2B5EF4-FFF2-40B4-BE49-F238E27FC236}">
                <a16:creationId xmlns:a16="http://schemas.microsoft.com/office/drawing/2014/main" id="{E040002C-DCED-0C41-8F5C-FA3E7ADBEC3E}"/>
              </a:ext>
            </a:extLst>
          </p:cNvPr>
          <p:cNvSpPr>
            <a:spLocks noGrp="1"/>
          </p:cNvSpPr>
          <p:nvPr>
            <p:ph type="title"/>
          </p:nvPr>
        </p:nvSpPr>
        <p:spPr>
          <a:xfrm>
            <a:off x="1069848" y="484632"/>
            <a:ext cx="10058400" cy="1609344"/>
          </a:xfrm>
        </p:spPr>
        <p:txBody>
          <a:bodyPr/>
          <a:lstStyle/>
          <a:p>
            <a:r>
              <a:rPr lang="en-US" dirty="0"/>
              <a:t>Fr. John Behr</a:t>
            </a:r>
            <a:br>
              <a:rPr lang="en-US" dirty="0"/>
            </a:br>
            <a:r>
              <a:rPr lang="en-US" dirty="0"/>
              <a:t>(Dean, St. Vladimir’s Seminary)</a:t>
            </a:r>
          </a:p>
        </p:txBody>
      </p:sp>
    </p:spTree>
    <p:extLst>
      <p:ext uri="{BB962C8B-B14F-4D97-AF65-F5344CB8AC3E}">
        <p14:creationId xmlns:p14="http://schemas.microsoft.com/office/powerpoint/2010/main" val="3063010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B8CB9D-9F0D-3E41-BA6B-96BBD9569537}"/>
              </a:ext>
            </a:extLst>
          </p:cNvPr>
          <p:cNvSpPr>
            <a:spLocks noGrp="1"/>
          </p:cNvSpPr>
          <p:nvPr>
            <p:ph idx="1"/>
          </p:nvPr>
        </p:nvSpPr>
        <p:spPr/>
        <p:txBody>
          <a:bodyPr>
            <a:normAutofit/>
          </a:bodyPr>
          <a:lstStyle/>
          <a:p>
            <a:r>
              <a:rPr lang="en-US" sz="2400" dirty="0"/>
              <a:t>Now in the Bible, in the creeds, and in the liturgy, it’s very important, really critically important, to note, and to affirm, and to remember, that </a:t>
            </a:r>
            <a:r>
              <a:rPr lang="en-US" sz="2400" b="1" dirty="0"/>
              <a:t>the one God</a:t>
            </a:r>
            <a:r>
              <a:rPr lang="en-US" sz="2400" dirty="0"/>
              <a:t>, in Whom we believe, </a:t>
            </a:r>
            <a:r>
              <a:rPr lang="en-US" sz="2400" b="1" dirty="0"/>
              <a:t>strictly speaking, is not the Holy Trinity. The One God is God the Father</a:t>
            </a:r>
            <a:r>
              <a:rPr lang="en-US" sz="2400" dirty="0"/>
              <a:t>. That </a:t>
            </a:r>
            <a:r>
              <a:rPr lang="en-US" sz="2400" b="1" dirty="0"/>
              <a:t>in the Bible, the One God is the Father of Jesus Christ</a:t>
            </a:r>
            <a:r>
              <a:rPr lang="en-US" sz="2400" dirty="0"/>
              <a:t>. He is God Who sends His only-begotten Son into the world. And Jesus Christ is the </a:t>
            </a:r>
            <a:r>
              <a:rPr lang="en-US" sz="2400" i="1" dirty="0"/>
              <a:t>Son </a:t>
            </a:r>
            <a:r>
              <a:rPr lang="en-US" sz="2400" dirty="0"/>
              <a:t>of God. And then, of course, in a parallel manner, the Spirit, the Holy Spirit is the </a:t>
            </a:r>
            <a:r>
              <a:rPr lang="en-US" sz="2400" i="1" dirty="0"/>
              <a:t>Spirit of </a:t>
            </a:r>
            <a:r>
              <a:rPr lang="en-US" sz="2400" dirty="0"/>
              <a:t>God. </a:t>
            </a:r>
          </a:p>
          <a:p>
            <a:r>
              <a:rPr lang="en-US" sz="2400" dirty="0">
                <a:hlinkClick r:id="rId2"/>
              </a:rPr>
              <a:t>http://www.ancientfaith.com/podcasts/hopko/the_holy_trinity</a:t>
            </a:r>
            <a:r>
              <a:rPr lang="en-US" sz="2400" dirty="0"/>
              <a:t> (12:37 to 13:25)</a:t>
            </a:r>
          </a:p>
          <a:p>
            <a:endParaRPr lang="en-US" sz="2400" dirty="0"/>
          </a:p>
        </p:txBody>
      </p:sp>
      <p:sp>
        <p:nvSpPr>
          <p:cNvPr id="6" name="Title 1">
            <a:extLst>
              <a:ext uri="{FF2B5EF4-FFF2-40B4-BE49-F238E27FC236}">
                <a16:creationId xmlns:a16="http://schemas.microsoft.com/office/drawing/2014/main" id="{8B3FAEE3-EF2A-FE40-BF74-1C260CD41015}"/>
              </a:ext>
            </a:extLst>
          </p:cNvPr>
          <p:cNvSpPr>
            <a:spLocks noGrp="1"/>
          </p:cNvSpPr>
          <p:nvPr>
            <p:ph type="title"/>
          </p:nvPr>
        </p:nvSpPr>
        <p:spPr>
          <a:xfrm>
            <a:off x="1069848" y="484632"/>
            <a:ext cx="10058400" cy="1609344"/>
          </a:xfrm>
        </p:spPr>
        <p:txBody>
          <a:bodyPr>
            <a:normAutofit fontScale="90000"/>
          </a:bodyPr>
          <a:lstStyle/>
          <a:p>
            <a:r>
              <a:rPr lang="en-US" dirty="0"/>
              <a:t>Fr. Thomas </a:t>
            </a:r>
            <a:r>
              <a:rPr lang="en-US" dirty="0" err="1"/>
              <a:t>Hopko</a:t>
            </a:r>
            <a:br>
              <a:rPr lang="en-US" dirty="0"/>
            </a:br>
            <a:r>
              <a:rPr lang="en-US" dirty="0"/>
              <a:t>(Former Dean, St. Vladimir’s Seminary)</a:t>
            </a:r>
          </a:p>
        </p:txBody>
      </p:sp>
    </p:spTree>
    <p:extLst>
      <p:ext uri="{BB962C8B-B14F-4D97-AF65-F5344CB8AC3E}">
        <p14:creationId xmlns:p14="http://schemas.microsoft.com/office/powerpoint/2010/main" val="259775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6B518B-9FF0-7946-A53A-D3C4904C94CF}"/>
              </a:ext>
            </a:extLst>
          </p:cNvPr>
          <p:cNvSpPr>
            <a:spLocks noGrp="1"/>
          </p:cNvSpPr>
          <p:nvPr>
            <p:ph idx="1"/>
          </p:nvPr>
        </p:nvSpPr>
        <p:spPr/>
        <p:txBody>
          <a:bodyPr/>
          <a:lstStyle/>
          <a:p>
            <a:r>
              <a:rPr lang="en-US" dirty="0"/>
              <a:t>On the other hand, there is another terrible error, and the other terrible error, usually called Modalism in technical theological terminology, is where </a:t>
            </a:r>
            <a:r>
              <a:rPr lang="en-US" b="1" dirty="0"/>
              <a:t>people say there is one God Who is the Holy Trinity, There is “He Who Is the Trinity.” </a:t>
            </a:r>
            <a:r>
              <a:rPr lang="en-US" dirty="0"/>
              <a:t>And we Orthodox Christians, following scripture, and the creedal statements, and the liturgical prayers, can never say there is one God who is the Trinity. </a:t>
            </a:r>
            <a:r>
              <a:rPr lang="en-US" b="1" dirty="0"/>
              <a:t>There is one God who is the Father. </a:t>
            </a:r>
            <a:r>
              <a:rPr lang="en-US" dirty="0"/>
              <a:t>And this one God who is the Father has with Him eternally, Whom He begets timelessly before all ages, His only-begotten Son — who is also His Logos, his Word, and also his </a:t>
            </a:r>
            <a:r>
              <a:rPr lang="en-US" dirty="0" err="1"/>
              <a:t>Chokhmah</a:t>
            </a:r>
            <a:r>
              <a:rPr lang="en-US" dirty="0"/>
              <a:t>, His Sophia, His Wisdom, also His </a:t>
            </a:r>
            <a:r>
              <a:rPr lang="en-US" dirty="0" err="1"/>
              <a:t>Eikona</a:t>
            </a:r>
            <a:r>
              <a:rPr lang="en-US" dirty="0"/>
              <a:t>, His Ikon, His Image —</a:t>
            </a:r>
            <a:r>
              <a:rPr lang="en-US" b="1" dirty="0"/>
              <a:t>but this Wisdom and Word and Image and Ikon, is divine with the same divinity as God, the One True and Living God…</a:t>
            </a:r>
            <a:r>
              <a:rPr lang="en-US" dirty="0"/>
              <a:t> </a:t>
            </a:r>
          </a:p>
          <a:p>
            <a:r>
              <a:rPr lang="en-US" dirty="0">
                <a:hlinkClick r:id="rId2"/>
              </a:rPr>
              <a:t>http://www.ancientfaith.com/podcasts/hopko/the_holy_trinity</a:t>
            </a:r>
            <a:r>
              <a:rPr lang="en-US" dirty="0"/>
              <a:t> (15:41 to 16:37)</a:t>
            </a:r>
          </a:p>
          <a:p>
            <a:endParaRPr lang="en-US" dirty="0"/>
          </a:p>
        </p:txBody>
      </p:sp>
      <p:sp>
        <p:nvSpPr>
          <p:cNvPr id="6" name="Title 1">
            <a:extLst>
              <a:ext uri="{FF2B5EF4-FFF2-40B4-BE49-F238E27FC236}">
                <a16:creationId xmlns:a16="http://schemas.microsoft.com/office/drawing/2014/main" id="{91EF9EC4-7F54-7A42-8123-1E98D6551F5E}"/>
              </a:ext>
            </a:extLst>
          </p:cNvPr>
          <p:cNvSpPr>
            <a:spLocks noGrp="1"/>
          </p:cNvSpPr>
          <p:nvPr>
            <p:ph type="title"/>
          </p:nvPr>
        </p:nvSpPr>
        <p:spPr>
          <a:xfrm>
            <a:off x="1069848" y="484632"/>
            <a:ext cx="10058400" cy="1609344"/>
          </a:xfrm>
        </p:spPr>
        <p:txBody>
          <a:bodyPr>
            <a:normAutofit/>
          </a:bodyPr>
          <a:lstStyle/>
          <a:p>
            <a:r>
              <a:rPr lang="en-US" dirty="0"/>
              <a:t>Fr. Thomas </a:t>
            </a:r>
            <a:r>
              <a:rPr lang="en-US" dirty="0" err="1"/>
              <a:t>Hopko</a:t>
            </a:r>
            <a:br>
              <a:rPr lang="en-US" dirty="0"/>
            </a:br>
            <a:r>
              <a:rPr lang="en-US" dirty="0"/>
              <a:t>(Former Dean, St. Vladimir’s Seminary)</a:t>
            </a:r>
          </a:p>
        </p:txBody>
      </p:sp>
    </p:spTree>
    <p:extLst>
      <p:ext uri="{BB962C8B-B14F-4D97-AF65-F5344CB8AC3E}">
        <p14:creationId xmlns:p14="http://schemas.microsoft.com/office/powerpoint/2010/main" val="37770633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FBBD83-2886-A14F-B5E2-E45ED16FAF37}"/>
              </a:ext>
            </a:extLst>
          </p:cNvPr>
          <p:cNvSpPr>
            <a:spLocks noGrp="1"/>
          </p:cNvSpPr>
          <p:nvPr>
            <p:ph type="title"/>
          </p:nvPr>
        </p:nvSpPr>
        <p:spPr>
          <a:xfrm>
            <a:off x="2167128" y="1225296"/>
            <a:ext cx="9347539" cy="3520440"/>
          </a:xfrm>
        </p:spPr>
        <p:txBody>
          <a:bodyPr>
            <a:normAutofit/>
          </a:bodyPr>
          <a:lstStyle/>
          <a:p>
            <a:r>
              <a:rPr lang="en-US" dirty="0"/>
              <a:t>surprised? – Don’t Be</a:t>
            </a:r>
          </a:p>
        </p:txBody>
      </p:sp>
      <p:sp>
        <p:nvSpPr>
          <p:cNvPr id="2" name="Text Placeholder 1">
            <a:extLst>
              <a:ext uri="{FF2B5EF4-FFF2-40B4-BE49-F238E27FC236}">
                <a16:creationId xmlns:a16="http://schemas.microsoft.com/office/drawing/2014/main" id="{FAB0A3C1-163E-F345-B8EA-6B7AB1843B33}"/>
              </a:ext>
            </a:extLst>
          </p:cNvPr>
          <p:cNvSpPr>
            <a:spLocks noGrp="1"/>
          </p:cNvSpPr>
          <p:nvPr>
            <p:ph type="body" idx="1"/>
          </p:nvPr>
        </p:nvSpPr>
        <p:spPr/>
        <p:txBody>
          <a:bodyPr>
            <a:normAutofit/>
          </a:bodyPr>
          <a:lstStyle/>
          <a:p>
            <a:r>
              <a:rPr lang="en-US" sz="3600" dirty="0"/>
              <a:t>(Ever Heard of the Great Schism?)</a:t>
            </a:r>
          </a:p>
        </p:txBody>
      </p:sp>
    </p:spTree>
    <p:extLst>
      <p:ext uri="{BB962C8B-B14F-4D97-AF65-F5344CB8AC3E}">
        <p14:creationId xmlns:p14="http://schemas.microsoft.com/office/powerpoint/2010/main" val="2825679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E340E-6A44-D240-A8FB-7FE92E2BC6C8}"/>
              </a:ext>
            </a:extLst>
          </p:cNvPr>
          <p:cNvSpPr>
            <a:spLocks noGrp="1"/>
          </p:cNvSpPr>
          <p:nvPr>
            <p:ph type="title"/>
          </p:nvPr>
        </p:nvSpPr>
        <p:spPr/>
        <p:txBody>
          <a:bodyPr/>
          <a:lstStyle/>
          <a:p>
            <a:r>
              <a:rPr lang="en-US" dirty="0"/>
              <a:t>Vladimir </a:t>
            </a:r>
            <a:r>
              <a:rPr lang="en-US" dirty="0" err="1"/>
              <a:t>Lossky</a:t>
            </a:r>
            <a:r>
              <a:rPr lang="en-US" dirty="0"/>
              <a:t> on the </a:t>
            </a:r>
            <a:r>
              <a:rPr lang="en-US" i="1" dirty="0" err="1"/>
              <a:t>Filioque</a:t>
            </a:r>
            <a:endParaRPr lang="en-US" dirty="0"/>
          </a:p>
        </p:txBody>
      </p:sp>
      <p:sp>
        <p:nvSpPr>
          <p:cNvPr id="3" name="Content Placeholder 2">
            <a:extLst>
              <a:ext uri="{FF2B5EF4-FFF2-40B4-BE49-F238E27FC236}">
                <a16:creationId xmlns:a16="http://schemas.microsoft.com/office/drawing/2014/main" id="{AFCA4A7A-863D-F746-A995-ED2A6946507D}"/>
              </a:ext>
            </a:extLst>
          </p:cNvPr>
          <p:cNvSpPr>
            <a:spLocks noGrp="1"/>
          </p:cNvSpPr>
          <p:nvPr>
            <p:ph idx="1"/>
          </p:nvPr>
        </p:nvSpPr>
        <p:spPr>
          <a:xfrm>
            <a:off x="677333" y="2121408"/>
            <a:ext cx="11040534" cy="4050792"/>
          </a:xfrm>
        </p:spPr>
        <p:txBody>
          <a:bodyPr>
            <a:normAutofit/>
          </a:bodyPr>
          <a:lstStyle/>
          <a:p>
            <a:r>
              <a:rPr lang="en-US" sz="2800" dirty="0"/>
              <a:t>The Greek Fathers always maintained that </a:t>
            </a:r>
            <a:r>
              <a:rPr lang="en-US" sz="2800" b="1" dirty="0"/>
              <a:t>the principle of unity</a:t>
            </a:r>
            <a:r>
              <a:rPr lang="en-US" sz="2800" dirty="0"/>
              <a:t> in the Trinity </a:t>
            </a:r>
            <a:r>
              <a:rPr lang="en-US" sz="2800" b="1" dirty="0"/>
              <a:t>is the person of the Father</a:t>
            </a:r>
            <a:r>
              <a:rPr lang="en-US" sz="2800" dirty="0"/>
              <a:t>… This is why the East has always opposed the formula of </a:t>
            </a:r>
            <a:r>
              <a:rPr lang="en-US" sz="2800" i="1" dirty="0" err="1"/>
              <a:t>filioque</a:t>
            </a:r>
            <a:r>
              <a:rPr lang="en-US" sz="2800" dirty="0"/>
              <a:t> which </a:t>
            </a:r>
            <a:r>
              <a:rPr lang="en-US" sz="2800" b="1" dirty="0"/>
              <a:t>seems to impair the monarchy of the Father</a:t>
            </a:r>
            <a:r>
              <a:rPr lang="en-US" sz="2800" dirty="0"/>
              <a:t>: either one is forced to destroy the unity by acknowledging two principles of Godhead, or one must ground the unity primarily on the common nature…</a:t>
            </a:r>
          </a:p>
          <a:p>
            <a:r>
              <a:rPr lang="en-US" sz="2400" i="1" dirty="0"/>
              <a:t>The Mystical Theology of the Eastern Church</a:t>
            </a:r>
            <a:r>
              <a:rPr lang="en-US" sz="2400" dirty="0"/>
              <a:t>, p. 58</a:t>
            </a:r>
            <a:endParaRPr lang="en-US" sz="2400" i="1" dirty="0"/>
          </a:p>
        </p:txBody>
      </p:sp>
    </p:spTree>
    <p:extLst>
      <p:ext uri="{BB962C8B-B14F-4D97-AF65-F5344CB8AC3E}">
        <p14:creationId xmlns:p14="http://schemas.microsoft.com/office/powerpoint/2010/main" val="4156802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77671-57F9-524C-86FD-84138CA1491A}"/>
              </a:ext>
            </a:extLst>
          </p:cNvPr>
          <p:cNvSpPr>
            <a:spLocks noGrp="1"/>
          </p:cNvSpPr>
          <p:nvPr>
            <p:ph type="title"/>
          </p:nvPr>
        </p:nvSpPr>
        <p:spPr/>
        <p:txBody>
          <a:bodyPr>
            <a:normAutofit/>
          </a:bodyPr>
          <a:lstStyle/>
          <a:p>
            <a:r>
              <a:rPr lang="en-US" dirty="0"/>
              <a:t>St. </a:t>
            </a:r>
            <a:r>
              <a:rPr lang="en-US" dirty="0" err="1"/>
              <a:t>Photios</a:t>
            </a:r>
            <a:r>
              <a:rPr lang="en-US" dirty="0"/>
              <a:t> the Great,</a:t>
            </a:r>
            <a:br>
              <a:rPr lang="en-US" dirty="0"/>
            </a:br>
            <a:r>
              <a:rPr lang="en-US" i="1" dirty="0"/>
              <a:t>on The </a:t>
            </a:r>
            <a:r>
              <a:rPr lang="en-US" i="1" dirty="0" err="1"/>
              <a:t>Mystagogy</a:t>
            </a:r>
            <a:r>
              <a:rPr lang="en-US" i="1" dirty="0"/>
              <a:t> of the Holy Spirit</a:t>
            </a:r>
            <a:endParaRPr lang="en-US" dirty="0"/>
          </a:p>
        </p:txBody>
      </p:sp>
      <p:sp>
        <p:nvSpPr>
          <p:cNvPr id="4" name="Content Placeholder 3">
            <a:extLst>
              <a:ext uri="{FF2B5EF4-FFF2-40B4-BE49-F238E27FC236}">
                <a16:creationId xmlns:a16="http://schemas.microsoft.com/office/drawing/2014/main" id="{A6DD62E0-4ACF-6744-B007-5E4E14158C6D}"/>
              </a:ext>
            </a:extLst>
          </p:cNvPr>
          <p:cNvSpPr>
            <a:spLocks noGrp="1"/>
          </p:cNvSpPr>
          <p:nvPr>
            <p:ph sz="half" idx="1"/>
          </p:nvPr>
        </p:nvSpPr>
        <p:spPr/>
        <p:txBody>
          <a:bodyPr>
            <a:noAutofit/>
          </a:bodyPr>
          <a:lstStyle/>
          <a:p>
            <a:r>
              <a:rPr lang="en-US" sz="2200" dirty="0"/>
              <a:t>“11. Leaving aside the aforementioned, if one admits of </a:t>
            </a:r>
            <a:r>
              <a:rPr lang="en-US" sz="2200" b="1" dirty="0"/>
              <a:t>two causes </a:t>
            </a:r>
            <a:r>
              <a:rPr lang="en-US" sz="2200" dirty="0"/>
              <a:t>in the </a:t>
            </a:r>
            <a:r>
              <a:rPr lang="en-US" sz="2200" dirty="0" err="1"/>
              <a:t>thearchic</a:t>
            </a:r>
            <a:r>
              <a:rPr lang="en-US" sz="2200" dirty="0"/>
              <a:t> and </a:t>
            </a:r>
            <a:r>
              <a:rPr lang="en-US" sz="2200" dirty="0" err="1"/>
              <a:t>superessential</a:t>
            </a:r>
            <a:r>
              <a:rPr lang="en-US" sz="2200" dirty="0"/>
              <a:t> Triad, where then is the much hymned and God-befitting majesty of the </a:t>
            </a:r>
            <a:r>
              <a:rPr lang="en-US" sz="2200" b="1" dirty="0"/>
              <a:t>monarchy</a:t>
            </a:r>
            <a:r>
              <a:rPr lang="en-US" sz="2200" dirty="0"/>
              <a:t>? Will not the godlessness of </a:t>
            </a:r>
            <a:r>
              <a:rPr lang="en-US" sz="2200" b="1" dirty="0"/>
              <a:t>polytheism</a:t>
            </a:r>
            <a:r>
              <a:rPr lang="en-US" sz="2200" dirty="0"/>
              <a:t> be riotously introduced? Under the guise of Christianity, will not the superstition of Greek error reassert itself among those who dare to say such things?</a:t>
            </a:r>
          </a:p>
        </p:txBody>
      </p:sp>
      <p:sp>
        <p:nvSpPr>
          <p:cNvPr id="5" name="Content Placeholder 4">
            <a:extLst>
              <a:ext uri="{FF2B5EF4-FFF2-40B4-BE49-F238E27FC236}">
                <a16:creationId xmlns:a16="http://schemas.microsoft.com/office/drawing/2014/main" id="{E5CFED72-4649-6840-9A8A-232965079F4E}"/>
              </a:ext>
            </a:extLst>
          </p:cNvPr>
          <p:cNvSpPr>
            <a:spLocks noGrp="1"/>
          </p:cNvSpPr>
          <p:nvPr>
            <p:ph sz="half" idx="2"/>
          </p:nvPr>
        </p:nvSpPr>
        <p:spPr>
          <a:xfrm>
            <a:off x="6364223" y="2194560"/>
            <a:ext cx="4764025" cy="3977640"/>
          </a:xfrm>
        </p:spPr>
        <p:txBody>
          <a:bodyPr>
            <a:noAutofit/>
          </a:bodyPr>
          <a:lstStyle/>
          <a:p>
            <a:r>
              <a:rPr lang="el-GR" sz="2400" dirty="0"/>
              <a:t> </a:t>
            </a:r>
            <a:r>
              <a:rPr lang="el-GR" sz="2400" dirty="0" err="1"/>
              <a:t>ια</a:t>
            </a:r>
            <a:r>
              <a:rPr lang="el-GR" sz="2400" dirty="0">
                <a:hlinkClick r:id="rId2"/>
              </a:rPr>
              <a:t>ʹ</a:t>
            </a:r>
            <a:r>
              <a:rPr lang="el-GR" sz="2400" dirty="0"/>
              <a:t>. </a:t>
            </a:r>
            <a:r>
              <a:rPr lang="el-GR" sz="2400" dirty="0" err="1"/>
              <a:t>Χωρὶς</a:t>
            </a:r>
            <a:r>
              <a:rPr lang="el-GR" sz="2400" dirty="0"/>
              <a:t> </a:t>
            </a:r>
            <a:r>
              <a:rPr lang="el-GR" sz="2400" dirty="0" err="1"/>
              <a:t>δὲ</a:t>
            </a:r>
            <a:r>
              <a:rPr lang="el-GR" sz="2400" dirty="0"/>
              <a:t> </a:t>
            </a:r>
            <a:r>
              <a:rPr lang="el-GR" sz="2400" dirty="0" err="1"/>
              <a:t>τῶν</a:t>
            </a:r>
            <a:r>
              <a:rPr lang="el-GR" sz="2400" dirty="0"/>
              <a:t> </a:t>
            </a:r>
            <a:r>
              <a:rPr lang="el-GR" sz="2400" dirty="0" err="1"/>
              <a:t>εἰρημένων</a:t>
            </a:r>
            <a:r>
              <a:rPr lang="el-GR" sz="2400" dirty="0"/>
              <a:t>, </a:t>
            </a:r>
            <a:r>
              <a:rPr lang="el-GR" sz="2400" dirty="0" err="1"/>
              <a:t>εἰ</a:t>
            </a:r>
            <a:r>
              <a:rPr lang="el-GR" sz="2400" dirty="0"/>
              <a:t> </a:t>
            </a:r>
            <a:r>
              <a:rPr lang="el-GR" sz="2400" b="1" dirty="0"/>
              <a:t>δύο </a:t>
            </a:r>
            <a:r>
              <a:rPr lang="el-GR" sz="2400" b="1" dirty="0" err="1"/>
              <a:t>αἴτια</a:t>
            </a:r>
            <a:r>
              <a:rPr lang="el-GR" sz="2400" dirty="0"/>
              <a:t> </a:t>
            </a:r>
            <a:r>
              <a:rPr lang="el-GR" sz="2400" dirty="0" err="1"/>
              <a:t>ἐν</a:t>
            </a:r>
            <a:r>
              <a:rPr lang="el-GR" sz="2400" dirty="0"/>
              <a:t> </a:t>
            </a:r>
            <a:r>
              <a:rPr lang="el-GR" sz="2400" dirty="0" err="1"/>
              <a:t>τῇ</a:t>
            </a:r>
            <a:r>
              <a:rPr lang="el-GR" sz="2400" dirty="0"/>
              <a:t> </a:t>
            </a:r>
            <a:r>
              <a:rPr lang="el-GR" sz="2400" dirty="0" err="1"/>
              <a:t>θεαρχικῇ</a:t>
            </a:r>
            <a:r>
              <a:rPr lang="el-GR" sz="2400" dirty="0"/>
              <a:t> </a:t>
            </a:r>
            <a:r>
              <a:rPr lang="el-GR" sz="2400" dirty="0" err="1"/>
              <a:t>καὶ</a:t>
            </a:r>
            <a:r>
              <a:rPr lang="en-US" sz="2400" dirty="0"/>
              <a:t> </a:t>
            </a:r>
            <a:r>
              <a:rPr lang="el-GR" sz="2400" dirty="0" err="1"/>
              <a:t>ὑπερουσίῳ</a:t>
            </a:r>
            <a:r>
              <a:rPr lang="el-GR" sz="2400" dirty="0"/>
              <a:t> Τριάδι </a:t>
            </a:r>
            <a:r>
              <a:rPr lang="el-GR" sz="2400" dirty="0" err="1"/>
              <a:t>καθορᾶται</a:t>
            </a:r>
            <a:r>
              <a:rPr lang="el-GR" sz="2400" dirty="0"/>
              <a:t>, </a:t>
            </a:r>
            <a:r>
              <a:rPr lang="el-GR" sz="2400" dirty="0" err="1"/>
              <a:t>ποῦ</a:t>
            </a:r>
            <a:r>
              <a:rPr lang="el-GR" sz="2400" dirty="0"/>
              <a:t> </a:t>
            </a:r>
            <a:r>
              <a:rPr lang="el-GR" sz="2400" dirty="0" err="1"/>
              <a:t>τὸ</a:t>
            </a:r>
            <a:r>
              <a:rPr lang="el-GR" sz="2400" dirty="0"/>
              <a:t> </a:t>
            </a:r>
            <a:r>
              <a:rPr lang="el-GR" sz="2400" b="1" dirty="0" err="1"/>
              <a:t>τῆς</a:t>
            </a:r>
            <a:r>
              <a:rPr lang="el-GR" sz="2400" b="1" dirty="0"/>
              <a:t> μοναρχίας</a:t>
            </a:r>
            <a:r>
              <a:rPr lang="el-GR" sz="2400" dirty="0"/>
              <a:t> </a:t>
            </a:r>
            <a:r>
              <a:rPr lang="el-GR" sz="2400" dirty="0" err="1"/>
              <a:t>πολυΰμνητον</a:t>
            </a:r>
            <a:r>
              <a:rPr lang="el-GR" sz="2400" dirty="0"/>
              <a:t> </a:t>
            </a:r>
            <a:r>
              <a:rPr lang="el-GR" sz="2400" dirty="0" err="1"/>
              <a:t>καὶ</a:t>
            </a:r>
            <a:r>
              <a:rPr lang="el-GR" sz="2400" dirty="0"/>
              <a:t> </a:t>
            </a:r>
            <a:r>
              <a:rPr lang="el-GR" sz="2400" dirty="0" err="1"/>
              <a:t>θεοπρεπὲς</a:t>
            </a:r>
            <a:r>
              <a:rPr lang="el-GR" sz="2400" dirty="0"/>
              <a:t> κράτος; </a:t>
            </a:r>
            <a:r>
              <a:rPr lang="el-GR" sz="2400" dirty="0" err="1"/>
              <a:t>Πῶς</a:t>
            </a:r>
            <a:r>
              <a:rPr lang="el-GR" sz="2400" dirty="0"/>
              <a:t> </a:t>
            </a:r>
            <a:r>
              <a:rPr lang="el-GR" sz="2400" dirty="0" err="1"/>
              <a:t>οὐχὶ</a:t>
            </a:r>
            <a:r>
              <a:rPr lang="el-GR" sz="2400" dirty="0"/>
              <a:t> </a:t>
            </a:r>
            <a:r>
              <a:rPr lang="el-GR" sz="2400" dirty="0" err="1"/>
              <a:t>τὸ</a:t>
            </a:r>
            <a:r>
              <a:rPr lang="el-GR" sz="2400" dirty="0"/>
              <a:t> </a:t>
            </a:r>
            <a:r>
              <a:rPr lang="el-GR" sz="2400" dirty="0" err="1"/>
              <a:t>τῆς</a:t>
            </a:r>
            <a:r>
              <a:rPr lang="el-GR" sz="2400" dirty="0"/>
              <a:t> </a:t>
            </a:r>
            <a:r>
              <a:rPr lang="el-GR" sz="2400" b="1" dirty="0"/>
              <a:t>πολυθεΐας</a:t>
            </a:r>
            <a:r>
              <a:rPr lang="el-GR" sz="2400" dirty="0"/>
              <a:t> </a:t>
            </a:r>
            <a:r>
              <a:rPr lang="el-GR" sz="2400" dirty="0" err="1"/>
              <a:t>ἄθεοννῦν</a:t>
            </a:r>
            <a:r>
              <a:rPr lang="el-GR" sz="2400" dirty="0"/>
              <a:t> </a:t>
            </a:r>
            <a:r>
              <a:rPr lang="el-GR" sz="2400" dirty="0" err="1"/>
              <a:t>ἐπικωμάσει</a:t>
            </a:r>
            <a:r>
              <a:rPr lang="el-GR" sz="2400" dirty="0"/>
              <a:t>; </a:t>
            </a:r>
            <a:r>
              <a:rPr lang="el-GR" sz="2400" dirty="0" err="1"/>
              <a:t>Πῶς</a:t>
            </a:r>
            <a:r>
              <a:rPr lang="el-GR" sz="2400" dirty="0"/>
              <a:t> δ’ </a:t>
            </a:r>
            <a:r>
              <a:rPr lang="el-GR" sz="2400" dirty="0" err="1"/>
              <a:t>οὐκ</a:t>
            </a:r>
            <a:r>
              <a:rPr lang="el-GR" sz="2400" dirty="0"/>
              <a:t> </a:t>
            </a:r>
            <a:r>
              <a:rPr lang="el-GR" sz="2400" dirty="0" err="1"/>
              <a:t>ἐν</a:t>
            </a:r>
            <a:r>
              <a:rPr lang="el-GR" sz="2400" dirty="0"/>
              <a:t> </a:t>
            </a:r>
            <a:r>
              <a:rPr lang="el-GR" sz="2400" dirty="0" err="1"/>
              <a:t>προσχήματι</a:t>
            </a:r>
            <a:r>
              <a:rPr lang="el-GR" sz="2400" dirty="0"/>
              <a:t> </a:t>
            </a:r>
            <a:r>
              <a:rPr lang="el-GR" sz="2400" dirty="0" err="1"/>
              <a:t>Χριστιανισμοῦ</a:t>
            </a:r>
            <a:r>
              <a:rPr lang="el-GR" sz="2400" dirty="0"/>
              <a:t> </a:t>
            </a:r>
            <a:r>
              <a:rPr lang="el-GR" sz="2400" dirty="0" err="1"/>
              <a:t>ἡδεισιδαιμονία</a:t>
            </a:r>
            <a:r>
              <a:rPr lang="el-GR" sz="2400" dirty="0"/>
              <a:t> </a:t>
            </a:r>
            <a:r>
              <a:rPr lang="el-GR" sz="2400" dirty="0" err="1"/>
              <a:t>τῆς</a:t>
            </a:r>
            <a:r>
              <a:rPr lang="el-GR" sz="2400" dirty="0"/>
              <a:t> </a:t>
            </a:r>
            <a:r>
              <a:rPr lang="el-GR" sz="2400" dirty="0" err="1"/>
              <a:t>Ἑλληνικῆς</a:t>
            </a:r>
            <a:r>
              <a:rPr lang="el-GR" sz="2400" dirty="0"/>
              <a:t> πλάνης </a:t>
            </a:r>
            <a:r>
              <a:rPr lang="el-GR" sz="2400" dirty="0" err="1"/>
              <a:t>τοῖς</a:t>
            </a:r>
            <a:r>
              <a:rPr lang="el-GR" sz="2400" dirty="0"/>
              <a:t> </a:t>
            </a:r>
            <a:r>
              <a:rPr lang="el-GR" sz="2400" dirty="0" err="1"/>
              <a:t>ταῦτα</a:t>
            </a:r>
            <a:r>
              <a:rPr lang="el-GR" sz="2400" dirty="0"/>
              <a:t> λέγειν </a:t>
            </a:r>
            <a:r>
              <a:rPr lang="el-GR" sz="2400" dirty="0" err="1"/>
              <a:t>τολμῶσιν</a:t>
            </a:r>
            <a:r>
              <a:rPr lang="el-GR" sz="2400" dirty="0"/>
              <a:t> </a:t>
            </a:r>
            <a:r>
              <a:rPr lang="el-GR" sz="2400" dirty="0" err="1"/>
              <a:t>οὐ</a:t>
            </a:r>
            <a:r>
              <a:rPr lang="el-GR" sz="2400" dirty="0"/>
              <a:t> </a:t>
            </a:r>
            <a:r>
              <a:rPr lang="el-GR" sz="2400" dirty="0" err="1"/>
              <a:t>συνεισελάσει</a:t>
            </a:r>
            <a:r>
              <a:rPr lang="el-GR" sz="2400" dirty="0"/>
              <a:t>;</a:t>
            </a:r>
          </a:p>
        </p:txBody>
      </p:sp>
    </p:spTree>
    <p:extLst>
      <p:ext uri="{BB962C8B-B14F-4D97-AF65-F5344CB8AC3E}">
        <p14:creationId xmlns:p14="http://schemas.microsoft.com/office/powerpoint/2010/main" val="3962841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01F762-0188-C240-A51D-B7632420B31D}"/>
              </a:ext>
            </a:extLst>
          </p:cNvPr>
          <p:cNvSpPr>
            <a:spLocks noGrp="1"/>
          </p:cNvSpPr>
          <p:nvPr>
            <p:ph type="title"/>
          </p:nvPr>
        </p:nvSpPr>
        <p:spPr/>
        <p:txBody>
          <a:bodyPr/>
          <a:lstStyle/>
          <a:p>
            <a:r>
              <a:rPr lang="en-US" dirty="0"/>
              <a:t>St. </a:t>
            </a:r>
            <a:r>
              <a:rPr lang="en-US" dirty="0" err="1"/>
              <a:t>Photios</a:t>
            </a:r>
            <a:r>
              <a:rPr lang="en-US" dirty="0"/>
              <a:t> the Great,</a:t>
            </a:r>
            <a:br>
              <a:rPr lang="en-US" dirty="0"/>
            </a:br>
            <a:r>
              <a:rPr lang="en-US" i="1" dirty="0"/>
              <a:t>on The </a:t>
            </a:r>
            <a:r>
              <a:rPr lang="en-US" i="1" dirty="0" err="1"/>
              <a:t>Mystagogy</a:t>
            </a:r>
            <a:r>
              <a:rPr lang="en-US" i="1" dirty="0"/>
              <a:t> of the Holy Spirit</a:t>
            </a:r>
            <a:endParaRPr lang="en-US" dirty="0"/>
          </a:p>
        </p:txBody>
      </p:sp>
      <p:sp>
        <p:nvSpPr>
          <p:cNvPr id="5" name="Content Placeholder 4">
            <a:extLst>
              <a:ext uri="{FF2B5EF4-FFF2-40B4-BE49-F238E27FC236}">
                <a16:creationId xmlns:a16="http://schemas.microsoft.com/office/drawing/2014/main" id="{29103BE2-235C-8D48-B2E6-C1E8ABC661AB}"/>
              </a:ext>
            </a:extLst>
          </p:cNvPr>
          <p:cNvSpPr>
            <a:spLocks noGrp="1"/>
          </p:cNvSpPr>
          <p:nvPr>
            <p:ph sz="half" idx="1"/>
          </p:nvPr>
        </p:nvSpPr>
        <p:spPr/>
        <p:txBody>
          <a:bodyPr>
            <a:normAutofit lnSpcReduction="10000"/>
          </a:bodyPr>
          <a:lstStyle/>
          <a:p>
            <a:r>
              <a:rPr lang="en-US" dirty="0"/>
              <a:t>12. Again, if </a:t>
            </a:r>
            <a:r>
              <a:rPr lang="en-US" b="1" dirty="0"/>
              <a:t>two causes </a:t>
            </a:r>
            <a:r>
              <a:rPr lang="en-US" dirty="0"/>
              <a:t>are imposed upon the </a:t>
            </a:r>
            <a:r>
              <a:rPr lang="en-US" b="1" dirty="0"/>
              <a:t>the monarchic Triad</a:t>
            </a:r>
            <a:r>
              <a:rPr lang="en-US" dirty="0"/>
              <a:t>, then according to the same reasoning, why should not a third one emerge? For once the principle without principle and above principle, is cast down from its throne by these impious ones and is cleaved into a duality, the principle will proceed more vehemently to be severed into a trinity, since in the </a:t>
            </a:r>
            <a:r>
              <a:rPr lang="en-US" dirty="0" err="1"/>
              <a:t>supersubstantial</a:t>
            </a:r>
            <a:r>
              <a:rPr lang="en-US" dirty="0"/>
              <a:t> inseparable, and simple nature of the divinity, the triad is more manifest than the dyad, and indeed also harmonizes with the </a:t>
            </a:r>
            <a:r>
              <a:rPr lang="en-US" dirty="0" err="1"/>
              <a:t>idiomata</a:t>
            </a:r>
            <a:r>
              <a:rPr lang="en-US" dirty="0"/>
              <a:t>.</a:t>
            </a:r>
          </a:p>
        </p:txBody>
      </p:sp>
      <p:sp>
        <p:nvSpPr>
          <p:cNvPr id="6" name="Content Placeholder 5">
            <a:extLst>
              <a:ext uri="{FF2B5EF4-FFF2-40B4-BE49-F238E27FC236}">
                <a16:creationId xmlns:a16="http://schemas.microsoft.com/office/drawing/2014/main" id="{3D30487E-9B5C-A34D-87E2-D6CA3804D1F0}"/>
              </a:ext>
            </a:extLst>
          </p:cNvPr>
          <p:cNvSpPr>
            <a:spLocks noGrp="1"/>
          </p:cNvSpPr>
          <p:nvPr>
            <p:ph sz="half" idx="2"/>
          </p:nvPr>
        </p:nvSpPr>
        <p:spPr/>
        <p:txBody>
          <a:bodyPr>
            <a:noAutofit/>
          </a:bodyPr>
          <a:lstStyle/>
          <a:p>
            <a:r>
              <a:rPr lang="el-GR" dirty="0"/>
              <a:t>  </a:t>
            </a:r>
            <a:r>
              <a:rPr lang="el-GR" dirty="0" err="1"/>
              <a:t>ιβ</a:t>
            </a:r>
            <a:r>
              <a:rPr lang="el-GR" dirty="0">
                <a:hlinkClick r:id="rId2"/>
              </a:rPr>
              <a:t>ʹ</a:t>
            </a:r>
            <a:r>
              <a:rPr lang="el-GR" dirty="0"/>
              <a:t>.</a:t>
            </a:r>
            <a:r>
              <a:rPr lang="en-US" dirty="0"/>
              <a:t> </a:t>
            </a:r>
            <a:r>
              <a:rPr lang="el-GR" dirty="0" err="1"/>
              <a:t>Πάλιν</a:t>
            </a:r>
            <a:r>
              <a:rPr lang="el-GR" dirty="0"/>
              <a:t> </a:t>
            </a:r>
            <a:r>
              <a:rPr lang="el-GR" dirty="0" err="1"/>
              <a:t>εἰ</a:t>
            </a:r>
            <a:r>
              <a:rPr lang="el-GR" dirty="0"/>
              <a:t> </a:t>
            </a:r>
            <a:r>
              <a:rPr lang="el-GR" b="1" dirty="0"/>
              <a:t>δύο </a:t>
            </a:r>
            <a:r>
              <a:rPr lang="el-GR" b="1" dirty="0" err="1"/>
              <a:t>αἴτια</a:t>
            </a:r>
            <a:r>
              <a:rPr lang="el-GR" dirty="0"/>
              <a:t> </a:t>
            </a:r>
            <a:r>
              <a:rPr lang="el-GR" dirty="0" err="1"/>
              <a:t>τῆς</a:t>
            </a:r>
            <a:r>
              <a:rPr lang="el-GR" dirty="0"/>
              <a:t> </a:t>
            </a:r>
            <a:r>
              <a:rPr lang="el-GR" b="1" dirty="0" err="1"/>
              <a:t>μοναρχικῆς</a:t>
            </a:r>
            <a:r>
              <a:rPr lang="el-GR" b="1" dirty="0"/>
              <a:t> Τριάδος</a:t>
            </a:r>
            <a:r>
              <a:rPr lang="en-US" dirty="0"/>
              <a:t> </a:t>
            </a:r>
            <a:r>
              <a:rPr lang="el-GR" dirty="0" err="1"/>
              <a:t>ἐπαναβέβηκε</a:t>
            </a:r>
            <a:r>
              <a:rPr lang="el-GR" dirty="0"/>
              <a:t>,</a:t>
            </a:r>
            <a:r>
              <a:rPr lang="en-US" dirty="0"/>
              <a:t> </a:t>
            </a:r>
            <a:r>
              <a:rPr lang="el-GR" dirty="0" err="1"/>
              <a:t>πῶς</a:t>
            </a:r>
            <a:r>
              <a:rPr lang="el-GR" dirty="0"/>
              <a:t> </a:t>
            </a:r>
            <a:r>
              <a:rPr lang="el-GR" dirty="0" err="1"/>
              <a:t>οὐχὶ</a:t>
            </a:r>
            <a:r>
              <a:rPr lang="el-GR" dirty="0"/>
              <a:t> </a:t>
            </a:r>
            <a:r>
              <a:rPr lang="el-GR" dirty="0" err="1"/>
              <a:t>καὶ</a:t>
            </a:r>
            <a:r>
              <a:rPr lang="el-GR" dirty="0"/>
              <a:t> </a:t>
            </a:r>
            <a:r>
              <a:rPr lang="el-GR" dirty="0" err="1"/>
              <a:t>τὸ</a:t>
            </a:r>
            <a:r>
              <a:rPr lang="el-GR" dirty="0"/>
              <a:t> τρίτον </a:t>
            </a:r>
            <a:r>
              <a:rPr lang="el-GR" dirty="0" err="1"/>
              <a:t>τῆς</a:t>
            </a:r>
            <a:r>
              <a:rPr lang="el-GR" dirty="0"/>
              <a:t> </a:t>
            </a:r>
            <a:r>
              <a:rPr lang="el-GR" dirty="0" err="1"/>
              <a:t>αὐτῆς</a:t>
            </a:r>
            <a:r>
              <a:rPr lang="el-GR" dirty="0"/>
              <a:t> </a:t>
            </a:r>
            <a:r>
              <a:rPr lang="el-GR" dirty="0" err="1"/>
              <a:t>συνανακύψει</a:t>
            </a:r>
            <a:r>
              <a:rPr lang="el-GR" dirty="0"/>
              <a:t> γνώμης </a:t>
            </a:r>
            <a:r>
              <a:rPr lang="el-GR" dirty="0" err="1"/>
              <a:t>προερχόμενον</a:t>
            </a:r>
            <a:r>
              <a:rPr lang="el-GR" dirty="0"/>
              <a:t>; </a:t>
            </a:r>
            <a:r>
              <a:rPr lang="el-GR" dirty="0" err="1"/>
              <a:t>Ἅπαξ</a:t>
            </a:r>
            <a:r>
              <a:rPr lang="el-GR" dirty="0"/>
              <a:t> </a:t>
            </a:r>
            <a:r>
              <a:rPr lang="el-GR" dirty="0" err="1"/>
              <a:t>γὰρ</a:t>
            </a:r>
            <a:r>
              <a:rPr lang="el-GR" dirty="0"/>
              <a:t> </a:t>
            </a:r>
            <a:r>
              <a:rPr lang="el-GR" dirty="0" err="1"/>
              <a:t>τῆς</a:t>
            </a:r>
            <a:r>
              <a:rPr lang="el-GR" dirty="0"/>
              <a:t> </a:t>
            </a:r>
            <a:r>
              <a:rPr lang="el-GR" dirty="0" err="1"/>
              <a:t>ἀνάρχου</a:t>
            </a:r>
            <a:r>
              <a:rPr lang="el-GR" dirty="0"/>
              <a:t> </a:t>
            </a:r>
            <a:r>
              <a:rPr lang="el-GR" dirty="0" err="1"/>
              <a:t>καὶ</a:t>
            </a:r>
            <a:r>
              <a:rPr lang="el-GR" dirty="0"/>
              <a:t> </a:t>
            </a:r>
            <a:r>
              <a:rPr lang="el-GR" dirty="0" err="1"/>
              <a:t>ὑπεραρχίου</a:t>
            </a:r>
            <a:r>
              <a:rPr lang="el-GR" dirty="0"/>
              <a:t> </a:t>
            </a:r>
            <a:r>
              <a:rPr lang="el-GR" dirty="0" err="1"/>
              <a:t>ἀρχῆς</a:t>
            </a:r>
            <a:r>
              <a:rPr lang="el-GR" dirty="0"/>
              <a:t> </a:t>
            </a:r>
            <a:r>
              <a:rPr lang="el-GR" dirty="0" err="1"/>
              <a:t>τῆς</a:t>
            </a:r>
            <a:r>
              <a:rPr lang="en-US" dirty="0"/>
              <a:t> </a:t>
            </a:r>
            <a:r>
              <a:rPr lang="el-GR" dirty="0" err="1"/>
              <a:t>οἰκείας</a:t>
            </a:r>
            <a:r>
              <a:rPr lang="el-GR" dirty="0"/>
              <a:t> </a:t>
            </a:r>
            <a:r>
              <a:rPr lang="el-GR" dirty="0" err="1"/>
              <a:t>ἕδρας</a:t>
            </a:r>
            <a:r>
              <a:rPr lang="el-GR" dirty="0"/>
              <a:t> </a:t>
            </a:r>
            <a:r>
              <a:rPr lang="el-GR" dirty="0" err="1"/>
              <a:t>τοῖς</a:t>
            </a:r>
            <a:r>
              <a:rPr lang="el-GR" dirty="0"/>
              <a:t> </a:t>
            </a:r>
            <a:r>
              <a:rPr lang="el-GR" dirty="0" err="1"/>
              <a:t>δυσσεβέσι</a:t>
            </a:r>
            <a:r>
              <a:rPr lang="el-GR" dirty="0"/>
              <a:t> </a:t>
            </a:r>
            <a:r>
              <a:rPr lang="el-GR" dirty="0" err="1"/>
              <a:t>περιτραπείσης</a:t>
            </a:r>
            <a:r>
              <a:rPr lang="el-GR" dirty="0"/>
              <a:t> </a:t>
            </a:r>
            <a:r>
              <a:rPr lang="el-GR" dirty="0" err="1"/>
              <a:t>καὶ</a:t>
            </a:r>
            <a:r>
              <a:rPr lang="el-GR" dirty="0"/>
              <a:t> </a:t>
            </a:r>
            <a:r>
              <a:rPr lang="el-GR" dirty="0" err="1"/>
              <a:t>εἰς</a:t>
            </a:r>
            <a:r>
              <a:rPr lang="el-GR" dirty="0"/>
              <a:t> δυάδα</a:t>
            </a:r>
            <a:r>
              <a:rPr lang="en-US" dirty="0"/>
              <a:t> </a:t>
            </a:r>
            <a:r>
              <a:rPr lang="el-GR" dirty="0" err="1"/>
              <a:t>διατμηθείσης</a:t>
            </a:r>
            <a:r>
              <a:rPr lang="el-GR" dirty="0"/>
              <a:t>, </a:t>
            </a:r>
            <a:r>
              <a:rPr lang="el-GR" dirty="0" err="1"/>
              <a:t>νεανικώτερον</a:t>
            </a:r>
            <a:r>
              <a:rPr lang="el-GR" dirty="0"/>
              <a:t> </a:t>
            </a:r>
            <a:r>
              <a:rPr lang="el-GR" dirty="0" err="1"/>
              <a:t>καὶ</a:t>
            </a:r>
            <a:r>
              <a:rPr lang="en-US" dirty="0"/>
              <a:t> </a:t>
            </a:r>
            <a:r>
              <a:rPr lang="el-GR" dirty="0" err="1"/>
              <a:t>πρὸςτὴν</a:t>
            </a:r>
            <a:r>
              <a:rPr lang="en-US" dirty="0"/>
              <a:t> </a:t>
            </a:r>
            <a:r>
              <a:rPr lang="el-GR" dirty="0"/>
              <a:t>Τριάδα </a:t>
            </a:r>
            <a:r>
              <a:rPr lang="el-GR" dirty="0" err="1"/>
              <a:t>ἡ</a:t>
            </a:r>
            <a:r>
              <a:rPr lang="el-GR" dirty="0"/>
              <a:t> </a:t>
            </a:r>
            <a:r>
              <a:rPr lang="el-GR" dirty="0" err="1"/>
              <a:t>κατανομὴ</a:t>
            </a:r>
            <a:r>
              <a:rPr lang="el-GR" dirty="0"/>
              <a:t> </a:t>
            </a:r>
            <a:r>
              <a:rPr lang="el-GR" dirty="0" err="1"/>
              <a:t>τῆς</a:t>
            </a:r>
            <a:r>
              <a:rPr lang="el-GR" dirty="0"/>
              <a:t> </a:t>
            </a:r>
            <a:r>
              <a:rPr lang="el-GR" dirty="0" err="1"/>
              <a:t>ἀρχῆς</a:t>
            </a:r>
            <a:r>
              <a:rPr lang="el-GR" dirty="0"/>
              <a:t> </a:t>
            </a:r>
            <a:r>
              <a:rPr lang="el-GR" dirty="0" err="1"/>
              <a:t>προελεύσεται</a:t>
            </a:r>
            <a:r>
              <a:rPr lang="el-GR" dirty="0"/>
              <a:t>, </a:t>
            </a:r>
            <a:r>
              <a:rPr lang="el-GR" dirty="0" err="1"/>
              <a:t>ἐπεὶ</a:t>
            </a:r>
            <a:r>
              <a:rPr lang="el-GR" dirty="0"/>
              <a:t> </a:t>
            </a:r>
            <a:r>
              <a:rPr lang="el-GR" dirty="0" err="1"/>
              <a:t>κἀν</a:t>
            </a:r>
            <a:r>
              <a:rPr lang="el-GR" dirty="0"/>
              <a:t> </a:t>
            </a:r>
            <a:r>
              <a:rPr lang="el-GR" dirty="0" err="1"/>
              <a:t>τῇ</a:t>
            </a:r>
            <a:r>
              <a:rPr lang="el-GR" dirty="0"/>
              <a:t> </a:t>
            </a:r>
            <a:r>
              <a:rPr lang="el-GR" dirty="0" err="1"/>
              <a:t>ὑπερφυεῖ</a:t>
            </a:r>
            <a:r>
              <a:rPr lang="el-GR" dirty="0"/>
              <a:t> </a:t>
            </a:r>
            <a:r>
              <a:rPr lang="el-GR" dirty="0" err="1"/>
              <a:t>καὶ</a:t>
            </a:r>
            <a:r>
              <a:rPr lang="el-GR" dirty="0"/>
              <a:t> </a:t>
            </a:r>
            <a:r>
              <a:rPr lang="el-GR" dirty="0" err="1"/>
              <a:t>ἀμερεῖκαὶ</a:t>
            </a:r>
            <a:r>
              <a:rPr lang="el-GR" dirty="0"/>
              <a:t> </a:t>
            </a:r>
            <a:r>
              <a:rPr lang="el-GR" dirty="0" err="1"/>
              <a:t>ἑνιαίᾳ</a:t>
            </a:r>
            <a:r>
              <a:rPr lang="el-GR" dirty="0"/>
              <a:t> </a:t>
            </a:r>
            <a:r>
              <a:rPr lang="el-GR" dirty="0" err="1"/>
              <a:t>τῆς</a:t>
            </a:r>
            <a:r>
              <a:rPr lang="el-GR" dirty="0"/>
              <a:t> </a:t>
            </a:r>
            <a:r>
              <a:rPr lang="el-GR" dirty="0" err="1"/>
              <a:t>Θεότητος</a:t>
            </a:r>
            <a:r>
              <a:rPr lang="el-GR" dirty="0"/>
              <a:t> φύσει </a:t>
            </a:r>
            <a:r>
              <a:rPr lang="el-GR" dirty="0" err="1"/>
              <a:t>τὸ</a:t>
            </a:r>
            <a:r>
              <a:rPr lang="el-GR" dirty="0"/>
              <a:t> </a:t>
            </a:r>
            <a:r>
              <a:rPr lang="el-GR" dirty="0" err="1"/>
              <a:t>τριαδικὸν</a:t>
            </a:r>
            <a:r>
              <a:rPr lang="el-GR" dirty="0"/>
              <a:t> </a:t>
            </a:r>
            <a:r>
              <a:rPr lang="el-GR" dirty="0" err="1"/>
              <a:t>μᾶλλον</a:t>
            </a:r>
            <a:r>
              <a:rPr lang="el-GR" dirty="0"/>
              <a:t> </a:t>
            </a:r>
            <a:r>
              <a:rPr lang="el-GR" dirty="0" err="1"/>
              <a:t>ἢ</a:t>
            </a:r>
            <a:r>
              <a:rPr lang="el-GR" dirty="0"/>
              <a:t> </a:t>
            </a:r>
            <a:r>
              <a:rPr lang="el-GR" dirty="0" err="1"/>
              <a:t>τὸ</a:t>
            </a:r>
            <a:r>
              <a:rPr lang="el-GR" dirty="0"/>
              <a:t> </a:t>
            </a:r>
            <a:r>
              <a:rPr lang="el-GR" dirty="0" err="1"/>
              <a:t>δυαδικὸν</a:t>
            </a:r>
            <a:r>
              <a:rPr lang="el-GR" dirty="0"/>
              <a:t> </a:t>
            </a:r>
            <a:r>
              <a:rPr lang="el-GR" dirty="0" err="1"/>
              <a:t>ἀναφαίνεται</a:t>
            </a:r>
            <a:r>
              <a:rPr lang="el-GR" dirty="0"/>
              <a:t>, </a:t>
            </a:r>
            <a:r>
              <a:rPr lang="el-GR" dirty="0" err="1"/>
              <a:t>οἷα</a:t>
            </a:r>
            <a:r>
              <a:rPr lang="el-GR" dirty="0"/>
              <a:t> </a:t>
            </a:r>
            <a:r>
              <a:rPr lang="el-GR" dirty="0" err="1"/>
              <a:t>δὴ</a:t>
            </a:r>
            <a:r>
              <a:rPr lang="el-GR" dirty="0"/>
              <a:t> </a:t>
            </a:r>
            <a:r>
              <a:rPr lang="el-GR" dirty="0" err="1"/>
              <a:t>καὶ</a:t>
            </a:r>
            <a:r>
              <a:rPr lang="el-GR" dirty="0"/>
              <a:t> </a:t>
            </a:r>
            <a:r>
              <a:rPr lang="el-GR" dirty="0" err="1"/>
              <a:t>τοῖς</a:t>
            </a:r>
            <a:r>
              <a:rPr lang="el-GR" dirty="0"/>
              <a:t> </a:t>
            </a:r>
            <a:r>
              <a:rPr lang="el-GR" dirty="0" err="1"/>
              <a:t>ἰδιώμασιν</a:t>
            </a:r>
            <a:r>
              <a:rPr lang="en-US" dirty="0"/>
              <a:t> </a:t>
            </a:r>
            <a:r>
              <a:rPr lang="el-GR" dirty="0" err="1"/>
              <a:t>ἁρμοζόμενον</a:t>
            </a:r>
            <a:r>
              <a:rPr lang="el-GR" dirty="0"/>
              <a:t>.</a:t>
            </a:r>
          </a:p>
          <a:p>
            <a:endParaRPr lang="en-US" dirty="0"/>
          </a:p>
        </p:txBody>
      </p:sp>
    </p:spTree>
    <p:extLst>
      <p:ext uri="{BB962C8B-B14F-4D97-AF65-F5344CB8AC3E}">
        <p14:creationId xmlns:p14="http://schemas.microsoft.com/office/powerpoint/2010/main" val="2803806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01FB3-FE1D-334E-9219-2C8971977156}"/>
              </a:ext>
            </a:extLst>
          </p:cNvPr>
          <p:cNvSpPr>
            <a:spLocks noGrp="1"/>
          </p:cNvSpPr>
          <p:nvPr>
            <p:ph type="title"/>
          </p:nvPr>
        </p:nvSpPr>
        <p:spPr/>
        <p:txBody>
          <a:bodyPr/>
          <a:lstStyle/>
          <a:p>
            <a:r>
              <a:rPr lang="en-US" dirty="0"/>
              <a:t>Pontifical Council for</a:t>
            </a:r>
            <a:br>
              <a:rPr lang="en-US" dirty="0"/>
            </a:br>
            <a:r>
              <a:rPr lang="en-US" dirty="0"/>
              <a:t>Promoting Christian Unity</a:t>
            </a:r>
          </a:p>
        </p:txBody>
      </p:sp>
      <p:sp>
        <p:nvSpPr>
          <p:cNvPr id="5" name="Content Placeholder 4">
            <a:extLst>
              <a:ext uri="{FF2B5EF4-FFF2-40B4-BE49-F238E27FC236}">
                <a16:creationId xmlns:a16="http://schemas.microsoft.com/office/drawing/2014/main" id="{FCCAB096-CBCF-D544-BCE1-DCE4284CC0A6}"/>
              </a:ext>
            </a:extLst>
          </p:cNvPr>
          <p:cNvSpPr>
            <a:spLocks noGrp="1"/>
          </p:cNvSpPr>
          <p:nvPr>
            <p:ph idx="1"/>
          </p:nvPr>
        </p:nvSpPr>
        <p:spPr/>
        <p:txBody>
          <a:bodyPr>
            <a:normAutofit lnSpcReduction="10000"/>
          </a:bodyPr>
          <a:lstStyle/>
          <a:p>
            <a:r>
              <a:rPr lang="en-US" dirty="0"/>
              <a:t>The Greek Fathers and the whole Christian Orient speak… of </a:t>
            </a:r>
            <a:r>
              <a:rPr lang="en-US" b="1" dirty="0"/>
              <a:t>the “Father's Monarchy,”</a:t>
            </a:r>
            <a:r>
              <a:rPr lang="en-US" dirty="0"/>
              <a:t> and the Western tradition, following St. Augustine, also confesses that the Holy Spirit takes his origin from the Father </a:t>
            </a:r>
            <a:r>
              <a:rPr lang="en-US" i="1" dirty="0" err="1"/>
              <a:t>principaliter</a:t>
            </a:r>
            <a:r>
              <a:rPr lang="en-US" dirty="0"/>
              <a:t>, that is, as principle (</a:t>
            </a:r>
            <a:r>
              <a:rPr lang="en-US" i="1" dirty="0"/>
              <a:t>De </a:t>
            </a:r>
            <a:r>
              <a:rPr lang="en-US" i="1" dirty="0" err="1"/>
              <a:t>Trinitate</a:t>
            </a:r>
            <a:r>
              <a:rPr lang="en-US" dirty="0"/>
              <a:t> XV, 25, 47, P.L. 42, 1094-1095). In this sense, therefore, </a:t>
            </a:r>
            <a:r>
              <a:rPr lang="en-US" b="1" dirty="0"/>
              <a:t>the two traditions recognize that the “monarchy of the Father”</a:t>
            </a:r>
            <a:r>
              <a:rPr lang="en-US" dirty="0"/>
              <a:t> implies that the Father is the sole Trinitarian Cause (</a:t>
            </a:r>
            <a:r>
              <a:rPr lang="en-US" i="1" dirty="0" err="1"/>
              <a:t>Aitia</a:t>
            </a:r>
            <a:r>
              <a:rPr lang="en-US" dirty="0"/>
              <a:t>) or Principle (</a:t>
            </a:r>
            <a:r>
              <a:rPr lang="en-US" i="1" dirty="0"/>
              <a:t>Principium</a:t>
            </a:r>
            <a:r>
              <a:rPr lang="en-US" dirty="0"/>
              <a:t>) of the Son and the Holy Spirit.</a:t>
            </a:r>
          </a:p>
          <a:p>
            <a:r>
              <a:rPr lang="en-US" dirty="0"/>
              <a:t>… the term </a:t>
            </a:r>
            <a:r>
              <a:rPr lang="en-US" i="1" dirty="0" err="1"/>
              <a:t>ekporeusis</a:t>
            </a:r>
            <a:r>
              <a:rPr lang="en-US" dirty="0"/>
              <a:t> as distinct from the term "proceed" (</a:t>
            </a:r>
            <a:r>
              <a:rPr lang="en-US" i="1" dirty="0" err="1"/>
              <a:t>proienai</a:t>
            </a:r>
            <a:r>
              <a:rPr lang="en-US" dirty="0"/>
              <a:t>), can only characterize a relationship of origin to </a:t>
            </a:r>
            <a:r>
              <a:rPr lang="en-US" b="1" dirty="0"/>
              <a:t>the principle without principle of the Trinity: the Father.</a:t>
            </a:r>
          </a:p>
          <a:p>
            <a:r>
              <a:rPr lang="en-US" dirty="0"/>
              <a:t>That is why the Orthodox Orient has always refused the formula to </a:t>
            </a:r>
            <a:r>
              <a:rPr lang="en-US" i="1" dirty="0" err="1"/>
              <a:t>ek</a:t>
            </a:r>
            <a:r>
              <a:rPr lang="en-US" i="1" dirty="0"/>
              <a:t> </a:t>
            </a:r>
            <a:r>
              <a:rPr lang="en-US" i="1" dirty="0" err="1"/>
              <a:t>tou</a:t>
            </a:r>
            <a:r>
              <a:rPr lang="en-US" i="1" dirty="0"/>
              <a:t> </a:t>
            </a:r>
            <a:r>
              <a:rPr lang="en-US" i="1" dirty="0" err="1"/>
              <a:t>Patros</a:t>
            </a:r>
            <a:r>
              <a:rPr lang="en-US" i="1" dirty="0"/>
              <a:t> kai </a:t>
            </a:r>
            <a:r>
              <a:rPr lang="en-US" i="1" dirty="0" err="1"/>
              <a:t>tou</a:t>
            </a:r>
            <a:r>
              <a:rPr lang="en-US" i="1" dirty="0"/>
              <a:t> </a:t>
            </a:r>
            <a:r>
              <a:rPr lang="en-US" i="1" dirty="0" err="1"/>
              <a:t>Uiou</a:t>
            </a:r>
            <a:r>
              <a:rPr lang="en-US" i="1" dirty="0"/>
              <a:t> </a:t>
            </a:r>
            <a:r>
              <a:rPr lang="en-US" i="1" dirty="0" err="1"/>
              <a:t>ekporeuomenon</a:t>
            </a:r>
            <a:r>
              <a:rPr lang="en-US" dirty="0"/>
              <a:t>… and the Catholic Church has refused the addition </a:t>
            </a:r>
            <a:r>
              <a:rPr lang="en-US" i="1" dirty="0"/>
              <a:t>kai </a:t>
            </a:r>
            <a:r>
              <a:rPr lang="en-US" i="1" dirty="0" err="1"/>
              <a:t>tou</a:t>
            </a:r>
            <a:r>
              <a:rPr lang="en-US" i="1" dirty="0"/>
              <a:t> </a:t>
            </a:r>
            <a:r>
              <a:rPr lang="en-US" i="1" dirty="0" err="1"/>
              <a:t>Uiou</a:t>
            </a:r>
            <a:r>
              <a:rPr lang="en-US" dirty="0"/>
              <a:t> [and the Son] to the formula </a:t>
            </a:r>
            <a:r>
              <a:rPr lang="en-US" i="1" dirty="0" err="1"/>
              <a:t>ek</a:t>
            </a:r>
            <a:r>
              <a:rPr lang="en-US" i="1" dirty="0"/>
              <a:t> to </a:t>
            </a:r>
            <a:r>
              <a:rPr lang="en-US" dirty="0"/>
              <a:t>[sic]</a:t>
            </a:r>
            <a:r>
              <a:rPr lang="en-US" i="1" dirty="0"/>
              <a:t> </a:t>
            </a:r>
            <a:r>
              <a:rPr lang="en-US" i="1" dirty="0" err="1"/>
              <a:t>Patros</a:t>
            </a:r>
            <a:r>
              <a:rPr lang="en-US" i="1" dirty="0"/>
              <a:t> </a:t>
            </a:r>
            <a:r>
              <a:rPr lang="en-US" i="1" dirty="0" err="1"/>
              <a:t>ekporeumenon</a:t>
            </a:r>
            <a:r>
              <a:rPr lang="en-US" dirty="0"/>
              <a:t> in the Greek text of the Nicene-Constantinopolitan Symbol, even in its liturgical use by Latins.</a:t>
            </a:r>
          </a:p>
        </p:txBody>
      </p:sp>
    </p:spTree>
    <p:extLst>
      <p:ext uri="{BB962C8B-B14F-4D97-AF65-F5344CB8AC3E}">
        <p14:creationId xmlns:p14="http://schemas.microsoft.com/office/powerpoint/2010/main" val="22555420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BA0C-E5CE-E648-97AC-355A8C7E80D2}"/>
              </a:ext>
            </a:extLst>
          </p:cNvPr>
          <p:cNvSpPr>
            <a:spLocks noGrp="1"/>
          </p:cNvSpPr>
          <p:nvPr>
            <p:ph type="title"/>
          </p:nvPr>
        </p:nvSpPr>
        <p:spPr/>
        <p:txBody>
          <a:bodyPr/>
          <a:lstStyle/>
          <a:p>
            <a:r>
              <a:rPr lang="en-US" dirty="0"/>
              <a:t>Pontifical Council for</a:t>
            </a:r>
            <a:br>
              <a:rPr lang="en-US" dirty="0"/>
            </a:br>
            <a:r>
              <a:rPr lang="en-US" dirty="0"/>
              <a:t>Promoting Christian Unity</a:t>
            </a:r>
          </a:p>
        </p:txBody>
      </p:sp>
      <p:sp>
        <p:nvSpPr>
          <p:cNvPr id="3" name="Content Placeholder 2">
            <a:extLst>
              <a:ext uri="{FF2B5EF4-FFF2-40B4-BE49-F238E27FC236}">
                <a16:creationId xmlns:a16="http://schemas.microsoft.com/office/drawing/2014/main" id="{2985560B-4CC9-EC4C-A1C6-86D3A0AB0E69}"/>
              </a:ext>
            </a:extLst>
          </p:cNvPr>
          <p:cNvSpPr>
            <a:spLocks noGrp="1"/>
          </p:cNvSpPr>
          <p:nvPr>
            <p:ph idx="1"/>
          </p:nvPr>
        </p:nvSpPr>
        <p:spPr/>
        <p:txBody>
          <a:bodyPr/>
          <a:lstStyle/>
          <a:p>
            <a:r>
              <a:rPr lang="en-US" dirty="0"/>
              <a:t>The doctrine of </a:t>
            </a:r>
            <a:r>
              <a:rPr lang="en-US" b="1" dirty="0"/>
              <a:t>the </a:t>
            </a:r>
            <a:r>
              <a:rPr lang="en-US" b="1" i="1" dirty="0" err="1"/>
              <a:t>Filioque</a:t>
            </a:r>
            <a:r>
              <a:rPr lang="en-US" dirty="0"/>
              <a:t> must be understood and presented by the Catholic Church in such a way that it </a:t>
            </a:r>
            <a:r>
              <a:rPr lang="en-US" b="1" dirty="0"/>
              <a:t>cannot appear to contradict the Monarchy of the Father </a:t>
            </a:r>
            <a:r>
              <a:rPr lang="en-US" dirty="0"/>
              <a:t>nor the fact that he is the sole origin (</a:t>
            </a:r>
            <a:r>
              <a:rPr lang="en-US" i="1" dirty="0" err="1"/>
              <a:t>arche</a:t>
            </a:r>
            <a:r>
              <a:rPr lang="en-US" dirty="0"/>
              <a:t>, </a:t>
            </a:r>
            <a:r>
              <a:rPr lang="en-US" i="1" dirty="0" err="1"/>
              <a:t>aitia</a:t>
            </a:r>
            <a:r>
              <a:rPr lang="en-US" dirty="0"/>
              <a:t>) of the </a:t>
            </a:r>
            <a:r>
              <a:rPr lang="en-US" i="1" dirty="0" err="1"/>
              <a:t>ekporeusis</a:t>
            </a:r>
            <a:r>
              <a:rPr lang="en-US" dirty="0"/>
              <a:t> of the Spirit… its purpose was to stress the fact that the Holy Spirit is of the same divine nature as the Son, </a:t>
            </a:r>
            <a:r>
              <a:rPr lang="en-US" b="1" dirty="0"/>
              <a:t>without calling in question the one Monarchy of the Father.</a:t>
            </a:r>
          </a:p>
          <a:p>
            <a:r>
              <a:rPr lang="en-US" dirty="0"/>
              <a:t>https://</a:t>
            </a:r>
            <a:r>
              <a:rPr lang="en-US" dirty="0" err="1"/>
              <a:t>www.catholicculture.org</a:t>
            </a:r>
            <a:r>
              <a:rPr lang="en-US" dirty="0"/>
              <a:t>/culture/library/</a:t>
            </a:r>
            <a:r>
              <a:rPr lang="en-US" dirty="0" err="1"/>
              <a:t>view.cfm?id</a:t>
            </a:r>
            <a:r>
              <a:rPr lang="en-US" dirty="0"/>
              <a:t>=1176</a:t>
            </a:r>
          </a:p>
          <a:p>
            <a:pPr marL="0" indent="0">
              <a:buNone/>
            </a:pPr>
            <a:endParaRPr lang="en-US" dirty="0"/>
          </a:p>
        </p:txBody>
      </p:sp>
    </p:spTree>
    <p:extLst>
      <p:ext uri="{BB962C8B-B14F-4D97-AF65-F5344CB8AC3E}">
        <p14:creationId xmlns:p14="http://schemas.microsoft.com/office/powerpoint/2010/main" val="3051668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FBBD83-2886-A14F-B5E2-E45ED16FAF37}"/>
              </a:ext>
            </a:extLst>
          </p:cNvPr>
          <p:cNvSpPr>
            <a:spLocks noGrp="1"/>
          </p:cNvSpPr>
          <p:nvPr>
            <p:ph type="title"/>
          </p:nvPr>
        </p:nvSpPr>
        <p:spPr/>
        <p:txBody>
          <a:bodyPr>
            <a:normAutofit/>
          </a:bodyPr>
          <a:lstStyle/>
          <a:p>
            <a:r>
              <a:rPr lang="en-US" dirty="0"/>
              <a:t>Patristics Scholars on “Subordinationism”</a:t>
            </a:r>
          </a:p>
        </p:txBody>
      </p:sp>
      <p:sp>
        <p:nvSpPr>
          <p:cNvPr id="2" name="Text Placeholder 1">
            <a:extLst>
              <a:ext uri="{FF2B5EF4-FFF2-40B4-BE49-F238E27FC236}">
                <a16:creationId xmlns:a16="http://schemas.microsoft.com/office/drawing/2014/main" id="{AED18AB3-7015-7F44-9D79-084782A6642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23319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6347A1DF-1C00-864B-83CA-F05178FE0AC6}"/>
              </a:ext>
            </a:extLst>
          </p:cNvPr>
          <p:cNvSpPr>
            <a:spLocks noGrp="1"/>
          </p:cNvSpPr>
          <p:nvPr>
            <p:ph type="title"/>
          </p:nvPr>
        </p:nvSpPr>
        <p:spPr/>
        <p:txBody>
          <a:bodyPr/>
          <a:lstStyle/>
          <a:p>
            <a:r>
              <a:rPr lang="en-US" dirty="0"/>
              <a:t>Payoff</a:t>
            </a:r>
          </a:p>
        </p:txBody>
      </p:sp>
      <p:sp>
        <p:nvSpPr>
          <p:cNvPr id="22" name="Content Placeholder 21">
            <a:extLst>
              <a:ext uri="{FF2B5EF4-FFF2-40B4-BE49-F238E27FC236}">
                <a16:creationId xmlns:a16="http://schemas.microsoft.com/office/drawing/2014/main" id="{E5856D99-040B-484F-A00C-0D680BC195C8}"/>
              </a:ext>
            </a:extLst>
          </p:cNvPr>
          <p:cNvSpPr>
            <a:spLocks noGrp="1"/>
          </p:cNvSpPr>
          <p:nvPr>
            <p:ph idx="1"/>
          </p:nvPr>
        </p:nvSpPr>
        <p:spPr/>
        <p:txBody>
          <a:bodyPr>
            <a:normAutofit/>
          </a:bodyPr>
          <a:lstStyle/>
          <a:p>
            <a:r>
              <a:rPr lang="en-US" sz="2400" dirty="0"/>
              <a:t>When we put this neglected doctrine back into view:</a:t>
            </a:r>
          </a:p>
          <a:p>
            <a:pPr marL="0" indent="0">
              <a:buNone/>
            </a:pPr>
            <a:endParaRPr lang="en-US" sz="2400" dirty="0"/>
          </a:p>
          <a:p>
            <a:r>
              <a:rPr lang="en-US" sz="2400" dirty="0"/>
              <a:t>(1) the strongest objections to </a:t>
            </a:r>
            <a:r>
              <a:rPr lang="en-US" sz="2400" dirty="0" err="1"/>
              <a:t>trinitarianism</a:t>
            </a:r>
            <a:r>
              <a:rPr lang="en-US" sz="2400" dirty="0"/>
              <a:t> lose their force.</a:t>
            </a:r>
          </a:p>
          <a:p>
            <a:pPr marL="0" indent="0">
              <a:buNone/>
            </a:pPr>
            <a:endParaRPr lang="en-US" sz="2400" dirty="0"/>
          </a:p>
          <a:p>
            <a:r>
              <a:rPr lang="en-US" sz="2400" dirty="0"/>
              <a:t>[ (2) the main competitor to </a:t>
            </a:r>
            <a:r>
              <a:rPr lang="en-US" sz="2400" dirty="0" err="1"/>
              <a:t>trinitarianism</a:t>
            </a:r>
            <a:r>
              <a:rPr lang="en-US" sz="2400" dirty="0"/>
              <a:t> requires modifications that may be fatal, but in any case will put it in a far weaker position. ]</a:t>
            </a:r>
          </a:p>
        </p:txBody>
      </p:sp>
    </p:spTree>
    <p:extLst>
      <p:ext uri="{BB962C8B-B14F-4D97-AF65-F5344CB8AC3E}">
        <p14:creationId xmlns:p14="http://schemas.microsoft.com/office/powerpoint/2010/main" val="396684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BF8A8-A9D7-2C4E-BFD2-E3181235DEF8}"/>
              </a:ext>
            </a:extLst>
          </p:cNvPr>
          <p:cNvSpPr>
            <a:spLocks noGrp="1"/>
          </p:cNvSpPr>
          <p:nvPr>
            <p:ph type="title"/>
          </p:nvPr>
        </p:nvSpPr>
        <p:spPr/>
        <p:txBody>
          <a:bodyPr/>
          <a:lstStyle/>
          <a:p>
            <a:r>
              <a:rPr lang="en-US" dirty="0"/>
              <a:t>Michel Rene Barnes</a:t>
            </a:r>
          </a:p>
        </p:txBody>
      </p:sp>
      <p:sp>
        <p:nvSpPr>
          <p:cNvPr id="3" name="Content Placeholder 2">
            <a:extLst>
              <a:ext uri="{FF2B5EF4-FFF2-40B4-BE49-F238E27FC236}">
                <a16:creationId xmlns:a16="http://schemas.microsoft.com/office/drawing/2014/main" id="{6FEA99AC-3591-F74E-B9D9-69DC541BA51E}"/>
              </a:ext>
            </a:extLst>
          </p:cNvPr>
          <p:cNvSpPr>
            <a:spLocks noGrp="1"/>
          </p:cNvSpPr>
          <p:nvPr>
            <p:ph idx="1"/>
          </p:nvPr>
        </p:nvSpPr>
        <p:spPr/>
        <p:txBody>
          <a:bodyPr>
            <a:normAutofit/>
          </a:bodyPr>
          <a:lstStyle/>
          <a:p>
            <a:r>
              <a:rPr lang="en-US" dirty="0"/>
              <a:t>…“subordinationism” has become a scare word like “Nestorian” or “Neoplatonist” (or “Papist”), and considerable nuance has to be used — making it, for those of us “in the business” a word we have been trying to avoid and replace. In any case, orthodox Trinitarian theology, pre and post Nicene, has always had some kind of “subordinationism” — whatever that word means — to it. Read Augustine, </a:t>
            </a:r>
            <a:r>
              <a:rPr lang="en-US" i="1" dirty="0"/>
              <a:t>de </a:t>
            </a:r>
            <a:r>
              <a:rPr lang="en-US" i="1" dirty="0" err="1"/>
              <a:t>Trinitate</a:t>
            </a:r>
            <a:r>
              <a:rPr lang="en-US" i="1" dirty="0"/>
              <a:t> </a:t>
            </a:r>
            <a:r>
              <a:rPr lang="en-US" dirty="0"/>
              <a:t>I-IV (or at least I&amp;IV) and the discussion of “</a:t>
            </a:r>
            <a:r>
              <a:rPr lang="en-US" dirty="0" err="1"/>
              <a:t>missio</a:t>
            </a:r>
            <a:r>
              <a:rPr lang="en-US" dirty="0"/>
              <a:t>”.</a:t>
            </a:r>
          </a:p>
          <a:p>
            <a:r>
              <a:rPr lang="en-US" dirty="0">
                <a:hlinkClick r:id="rId2"/>
              </a:rPr>
              <a:t>http://www.patheos.com/blogs/euangelion/2016/06/patristics-scholar-michel-r-barnes-weighs-in-on-the-intra-complementarian-debate-on-the-trinity/#BGXyF5pLCs0IMyRm.99</a:t>
            </a:r>
            <a:endParaRPr lang="en-US" dirty="0"/>
          </a:p>
          <a:p>
            <a:endParaRPr lang="en-US" dirty="0"/>
          </a:p>
        </p:txBody>
      </p:sp>
    </p:spTree>
    <p:extLst>
      <p:ext uri="{BB962C8B-B14F-4D97-AF65-F5344CB8AC3E}">
        <p14:creationId xmlns:p14="http://schemas.microsoft.com/office/powerpoint/2010/main" val="2635666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522C0-9919-284F-8E20-F97236975A7F}"/>
              </a:ext>
            </a:extLst>
          </p:cNvPr>
          <p:cNvSpPr>
            <a:spLocks noGrp="1"/>
          </p:cNvSpPr>
          <p:nvPr>
            <p:ph type="title"/>
          </p:nvPr>
        </p:nvSpPr>
        <p:spPr/>
        <p:txBody>
          <a:bodyPr/>
          <a:lstStyle/>
          <a:p>
            <a:r>
              <a:rPr lang="en-US" dirty="0"/>
              <a:t>Lewis Ayres</a:t>
            </a:r>
          </a:p>
        </p:txBody>
      </p:sp>
      <p:sp>
        <p:nvSpPr>
          <p:cNvPr id="3" name="Content Placeholder 2">
            <a:extLst>
              <a:ext uri="{FF2B5EF4-FFF2-40B4-BE49-F238E27FC236}">
                <a16:creationId xmlns:a16="http://schemas.microsoft.com/office/drawing/2014/main" id="{56E4F72D-4903-7541-9B60-7BB5C316F7EC}"/>
              </a:ext>
            </a:extLst>
          </p:cNvPr>
          <p:cNvSpPr>
            <a:spLocks noGrp="1"/>
          </p:cNvSpPr>
          <p:nvPr>
            <p:ph idx="1"/>
          </p:nvPr>
        </p:nvSpPr>
        <p:spPr/>
        <p:txBody>
          <a:bodyPr/>
          <a:lstStyle/>
          <a:p>
            <a:r>
              <a:rPr lang="en-US" dirty="0"/>
              <a:t>… there are not only two alternatives: The Trinitarian persons are equal or eternal subordination. It is much more interesting than that.</a:t>
            </a:r>
          </a:p>
          <a:p>
            <a:r>
              <a:rPr lang="en-US" dirty="0">
                <a:hlinkClick r:id="rId2"/>
              </a:rPr>
              <a:t>http://www.patheos.com/blogs/euangelion/2016/06/patristics-scholar-lewis-ayres-weighs-in-on-the-intra-complementarian-debate/#JKTWZPcOO54xKMrd.99</a:t>
            </a:r>
            <a:endParaRPr lang="en-US" dirty="0"/>
          </a:p>
        </p:txBody>
      </p:sp>
    </p:spTree>
    <p:extLst>
      <p:ext uri="{BB962C8B-B14F-4D97-AF65-F5344CB8AC3E}">
        <p14:creationId xmlns:p14="http://schemas.microsoft.com/office/powerpoint/2010/main" val="3233046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FBBD83-2886-A14F-B5E2-E45ED16FAF37}"/>
              </a:ext>
            </a:extLst>
          </p:cNvPr>
          <p:cNvSpPr>
            <a:spLocks noGrp="1"/>
          </p:cNvSpPr>
          <p:nvPr>
            <p:ph type="title"/>
          </p:nvPr>
        </p:nvSpPr>
        <p:spPr/>
        <p:txBody>
          <a:bodyPr/>
          <a:lstStyle/>
          <a:p>
            <a:r>
              <a:rPr lang="en-US" dirty="0"/>
              <a:t>Patristic Sources </a:t>
            </a:r>
            <a:br>
              <a:rPr lang="en-US" dirty="0"/>
            </a:br>
            <a:r>
              <a:rPr lang="en-US" dirty="0"/>
              <a:t>on the Monarchy</a:t>
            </a:r>
          </a:p>
        </p:txBody>
      </p:sp>
      <p:sp>
        <p:nvSpPr>
          <p:cNvPr id="2" name="Text Placeholder 1">
            <a:extLst>
              <a:ext uri="{FF2B5EF4-FFF2-40B4-BE49-F238E27FC236}">
                <a16:creationId xmlns:a16="http://schemas.microsoft.com/office/drawing/2014/main" id="{73AE7B97-F307-CF41-B4F2-E7A007A4D60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4878369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11B65F-CFF5-3047-B768-1497BB5C906D}"/>
              </a:ext>
            </a:extLst>
          </p:cNvPr>
          <p:cNvSpPr>
            <a:spLocks noGrp="1"/>
          </p:cNvSpPr>
          <p:nvPr>
            <p:ph type="title"/>
          </p:nvPr>
        </p:nvSpPr>
        <p:spPr/>
        <p:txBody>
          <a:bodyPr/>
          <a:lstStyle/>
          <a:p>
            <a:r>
              <a:rPr lang="en-US" dirty="0"/>
              <a:t>Gregory of Nyssa, </a:t>
            </a:r>
            <a:r>
              <a:rPr lang="en-US" i="1" dirty="0"/>
              <a:t>ad </a:t>
            </a:r>
            <a:r>
              <a:rPr lang="en-US" i="1" dirty="0" err="1"/>
              <a:t>Petrum</a:t>
            </a:r>
            <a:endParaRPr lang="en-US" dirty="0"/>
          </a:p>
        </p:txBody>
      </p:sp>
      <p:sp>
        <p:nvSpPr>
          <p:cNvPr id="13" name="Content Placeholder 12">
            <a:extLst>
              <a:ext uri="{FF2B5EF4-FFF2-40B4-BE49-F238E27FC236}">
                <a16:creationId xmlns:a16="http://schemas.microsoft.com/office/drawing/2014/main" id="{4572BD23-DCED-1446-BFCC-F49B1C02EA34}"/>
              </a:ext>
            </a:extLst>
          </p:cNvPr>
          <p:cNvSpPr>
            <a:spLocks noGrp="1"/>
          </p:cNvSpPr>
          <p:nvPr>
            <p:ph sz="half" idx="1"/>
          </p:nvPr>
        </p:nvSpPr>
        <p:spPr>
          <a:xfrm>
            <a:off x="287867" y="2093976"/>
            <a:ext cx="5920845" cy="4611624"/>
          </a:xfrm>
        </p:spPr>
        <p:txBody>
          <a:bodyPr>
            <a:noAutofit/>
          </a:bodyPr>
          <a:lstStyle/>
          <a:p>
            <a:r>
              <a:rPr lang="en-US" sz="2100" dirty="0"/>
              <a:t>… the Holy Spirit… has this note of His  peculiarity according to hypostasis, being known after the Son and together with the Son, and having subsistence from the   Father. </a:t>
            </a:r>
          </a:p>
          <a:p>
            <a:r>
              <a:rPr lang="en-US" sz="2100" dirty="0"/>
              <a:t>The Son, who through Himself and with Himself reveals the Spirit proceeding       from the Father, who alone shines forth    only-begotten-</a:t>
            </a:r>
            <a:r>
              <a:rPr lang="en-US" sz="2100" dirty="0" err="1"/>
              <a:t>ly</a:t>
            </a:r>
            <a:r>
              <a:rPr lang="en-US" sz="2100" dirty="0"/>
              <a:t> from the unbegotten  light… is known by these mentioned signs. </a:t>
            </a:r>
          </a:p>
          <a:p>
            <a:r>
              <a:rPr lang="en-US" sz="2100" dirty="0"/>
              <a:t>And God over all alone has a certain  singular mark of His own hypostasis: being the Father, and hypostasizing from no cause, and by this sign again He is also individually recognized.</a:t>
            </a:r>
          </a:p>
        </p:txBody>
      </p:sp>
      <p:sp>
        <p:nvSpPr>
          <p:cNvPr id="14" name="Content Placeholder 13">
            <a:extLst>
              <a:ext uri="{FF2B5EF4-FFF2-40B4-BE49-F238E27FC236}">
                <a16:creationId xmlns:a16="http://schemas.microsoft.com/office/drawing/2014/main" id="{12576536-CE06-3B4E-81A9-9EFCAA522EE2}"/>
              </a:ext>
            </a:extLst>
          </p:cNvPr>
          <p:cNvSpPr>
            <a:spLocks noGrp="1"/>
          </p:cNvSpPr>
          <p:nvPr>
            <p:ph sz="half" idx="2"/>
          </p:nvPr>
        </p:nvSpPr>
        <p:spPr>
          <a:xfrm>
            <a:off x="6208712" y="2093977"/>
            <a:ext cx="5701517" cy="4323756"/>
          </a:xfrm>
        </p:spPr>
        <p:txBody>
          <a:bodyPr>
            <a:noAutofit/>
          </a:bodyPr>
          <a:lstStyle/>
          <a:p>
            <a:pPr marL="0" indent="0">
              <a:buNone/>
            </a:pPr>
            <a:r>
              <a:rPr lang="el-GR" sz="2100" dirty="0"/>
              <a:t>τὸ ῎</a:t>
            </a:r>
            <a:r>
              <a:rPr lang="el-GR" sz="2100" dirty="0" err="1"/>
              <a:t>Αγιον</a:t>
            </a:r>
            <a:r>
              <a:rPr lang="el-GR" sz="2100" dirty="0"/>
              <a:t> </a:t>
            </a:r>
            <a:r>
              <a:rPr lang="el-GR" sz="2100" dirty="0" err="1"/>
              <a:t>Πνεῦμα</a:t>
            </a:r>
            <a:r>
              <a:rPr lang="en-US" sz="2100" dirty="0"/>
              <a:t>…</a:t>
            </a:r>
            <a:r>
              <a:rPr lang="el-GR" sz="2100" dirty="0"/>
              <a:t> </a:t>
            </a:r>
            <a:r>
              <a:rPr lang="el-GR" sz="2100" dirty="0" err="1"/>
              <a:t>τοῦτο</a:t>
            </a:r>
            <a:r>
              <a:rPr lang="el-GR" sz="2100" dirty="0"/>
              <a:t> </a:t>
            </a:r>
            <a:r>
              <a:rPr lang="el-GR" sz="2100" dirty="0" err="1"/>
              <a:t>γνωριστικὸν</a:t>
            </a:r>
            <a:r>
              <a:rPr lang="el-GR" sz="2100" dirty="0"/>
              <a:t> </a:t>
            </a:r>
            <a:r>
              <a:rPr lang="el-GR" sz="2100" dirty="0" err="1"/>
              <a:t>ῆς</a:t>
            </a:r>
            <a:r>
              <a:rPr lang="el-GR" sz="2100" dirty="0"/>
              <a:t> </a:t>
            </a:r>
            <a:r>
              <a:rPr lang="en-US" sz="2100" dirty="0"/>
              <a:t>  </a:t>
            </a:r>
            <a:r>
              <a:rPr lang="el-GR" sz="2100" dirty="0" err="1"/>
              <a:t>κατα</a:t>
            </a:r>
            <a:r>
              <a:rPr lang="el-GR" sz="2100" dirty="0"/>
              <a:t>̀ </a:t>
            </a:r>
            <a:r>
              <a:rPr lang="el-GR" sz="2100" dirty="0" err="1"/>
              <a:t>τὴν</a:t>
            </a:r>
            <a:r>
              <a:rPr lang="el-GR" sz="2100" dirty="0"/>
              <a:t> </a:t>
            </a:r>
            <a:r>
              <a:rPr lang="el-GR" sz="2100" dirty="0" err="1"/>
              <a:t>ὑπόστασιν</a:t>
            </a:r>
            <a:r>
              <a:rPr lang="el-GR" sz="2100" dirty="0"/>
              <a:t> </a:t>
            </a:r>
            <a:r>
              <a:rPr lang="el-GR" sz="2100" dirty="0" err="1"/>
              <a:t>ἰδιότητος</a:t>
            </a:r>
            <a:r>
              <a:rPr lang="el-GR" sz="2100" dirty="0"/>
              <a:t> </a:t>
            </a:r>
            <a:r>
              <a:rPr lang="el-GR" sz="2100" dirty="0" err="1"/>
              <a:t>σημεῖον</a:t>
            </a:r>
            <a:r>
              <a:rPr lang="el-GR" sz="2100" dirty="0"/>
              <a:t> </a:t>
            </a:r>
            <a:r>
              <a:rPr lang="el-GR" sz="2100" dirty="0" err="1"/>
              <a:t>ἔχει</a:t>
            </a:r>
            <a:r>
              <a:rPr lang="el-GR" sz="2100" dirty="0"/>
              <a:t>, τὸ </a:t>
            </a:r>
            <a:r>
              <a:rPr lang="el-GR" sz="2100" dirty="0" err="1"/>
              <a:t>μετα</a:t>
            </a:r>
            <a:r>
              <a:rPr lang="el-GR" sz="2100" dirty="0"/>
              <a:t>̀ </a:t>
            </a:r>
            <a:r>
              <a:rPr lang="el-GR" sz="2100" dirty="0" err="1"/>
              <a:t>τὸν</a:t>
            </a:r>
            <a:r>
              <a:rPr lang="el-GR" sz="2100" dirty="0"/>
              <a:t> </a:t>
            </a:r>
            <a:r>
              <a:rPr lang="el-GR" sz="2100" dirty="0" err="1"/>
              <a:t>Υἱὸν</a:t>
            </a:r>
            <a:r>
              <a:rPr lang="el-GR" sz="2100" dirty="0"/>
              <a:t> καὶ </a:t>
            </a:r>
            <a:r>
              <a:rPr lang="el-GR" sz="2100" dirty="0" err="1"/>
              <a:t>σὺν</a:t>
            </a:r>
            <a:r>
              <a:rPr lang="el-GR" sz="2100" dirty="0"/>
              <a:t> </a:t>
            </a:r>
            <a:r>
              <a:rPr lang="el-GR" sz="2100" dirty="0" err="1"/>
              <a:t>αὐτῷ</a:t>
            </a:r>
            <a:r>
              <a:rPr lang="el-GR" sz="2100" dirty="0"/>
              <a:t> </a:t>
            </a:r>
            <a:r>
              <a:rPr lang="el-GR" sz="2100" dirty="0" err="1"/>
              <a:t>γνωρίζεσθαι</a:t>
            </a:r>
            <a:r>
              <a:rPr lang="en-US" sz="2100" dirty="0"/>
              <a:t>       </a:t>
            </a:r>
            <a:r>
              <a:rPr lang="el-GR" sz="2100" dirty="0"/>
              <a:t> καὶ τὸ </a:t>
            </a:r>
            <a:r>
              <a:rPr lang="el-GR" sz="2100" dirty="0" err="1"/>
              <a:t>ἐκ</a:t>
            </a:r>
            <a:r>
              <a:rPr lang="el-GR" sz="2100" dirty="0"/>
              <a:t> τοῦ </a:t>
            </a:r>
            <a:r>
              <a:rPr lang="el-GR" sz="2100" dirty="0" err="1"/>
              <a:t>Πατρὸς</a:t>
            </a:r>
            <a:r>
              <a:rPr lang="el-GR" sz="2100" dirty="0"/>
              <a:t> </a:t>
            </a:r>
            <a:r>
              <a:rPr lang="el-GR" sz="2100" dirty="0" err="1"/>
              <a:t>ὑφεστάναι</a:t>
            </a:r>
            <a:r>
              <a:rPr lang="el-GR" sz="2100" dirty="0"/>
              <a:t>. </a:t>
            </a:r>
          </a:p>
          <a:p>
            <a:pPr marL="0" indent="0">
              <a:buNone/>
            </a:pPr>
            <a:r>
              <a:rPr lang="el-GR" sz="2100" dirty="0"/>
              <a:t>̔ Ο δὲ </a:t>
            </a:r>
            <a:r>
              <a:rPr lang="el-GR" sz="2100" dirty="0" err="1"/>
              <a:t>Υἱὸς</a:t>
            </a:r>
            <a:r>
              <a:rPr lang="el-GR" sz="2100" dirty="0"/>
              <a:t> ὁ τὸ </a:t>
            </a:r>
            <a:r>
              <a:rPr lang="el-GR" sz="2100" dirty="0" err="1"/>
              <a:t>ἐκ</a:t>
            </a:r>
            <a:r>
              <a:rPr lang="el-GR" sz="2100" dirty="0"/>
              <a:t> τοῦ </a:t>
            </a:r>
            <a:r>
              <a:rPr lang="el-GR" sz="2100" dirty="0" err="1"/>
              <a:t>Πατρὸς</a:t>
            </a:r>
            <a:r>
              <a:rPr lang="el-GR" sz="2100" dirty="0"/>
              <a:t> </a:t>
            </a:r>
            <a:r>
              <a:rPr lang="el-GR" sz="2100" dirty="0" err="1"/>
              <a:t>ἐκπορευόμενον</a:t>
            </a:r>
            <a:r>
              <a:rPr lang="el-GR" sz="2100" dirty="0"/>
              <a:t> </a:t>
            </a:r>
            <a:r>
              <a:rPr lang="el-GR" sz="2100" dirty="0" err="1"/>
              <a:t>Πνεῦμα</a:t>
            </a:r>
            <a:r>
              <a:rPr lang="el-GR" sz="2100" dirty="0"/>
              <a:t> δι’ </a:t>
            </a:r>
            <a:r>
              <a:rPr lang="el-GR" sz="2100" dirty="0" err="1"/>
              <a:t>ἑαυτου</a:t>
            </a:r>
            <a:r>
              <a:rPr lang="el-GR" sz="2100" dirty="0"/>
              <a:t>͂ καὶ μεθ’ </a:t>
            </a:r>
            <a:r>
              <a:rPr lang="el-GR" sz="2100" dirty="0" err="1"/>
              <a:t>ἑαυτου</a:t>
            </a:r>
            <a:r>
              <a:rPr lang="el-GR" sz="2100" dirty="0"/>
              <a:t>͂ </a:t>
            </a:r>
            <a:r>
              <a:rPr lang="el-GR" sz="2100" dirty="0" err="1"/>
              <a:t>γνωρίζων</a:t>
            </a:r>
            <a:r>
              <a:rPr lang="el-GR" sz="2100" dirty="0"/>
              <a:t>, </a:t>
            </a:r>
            <a:r>
              <a:rPr lang="el-GR" sz="2100" dirty="0" err="1"/>
              <a:t>μόνος</a:t>
            </a:r>
            <a:r>
              <a:rPr lang="el-GR" sz="2100" dirty="0"/>
              <a:t> </a:t>
            </a:r>
            <a:r>
              <a:rPr lang="el-GR" sz="2100" dirty="0" err="1"/>
              <a:t>μονογενῶς</a:t>
            </a:r>
            <a:r>
              <a:rPr lang="el-GR" sz="2100" dirty="0"/>
              <a:t> </a:t>
            </a:r>
            <a:r>
              <a:rPr lang="el-GR" sz="2100" dirty="0" err="1"/>
              <a:t>ἐκ</a:t>
            </a:r>
            <a:r>
              <a:rPr lang="el-GR" sz="2100" dirty="0"/>
              <a:t> τοῦ </a:t>
            </a:r>
            <a:r>
              <a:rPr lang="el-GR" sz="2100" dirty="0" err="1"/>
              <a:t>ἀγεννήτου</a:t>
            </a:r>
            <a:r>
              <a:rPr lang="el-GR" sz="2100" dirty="0"/>
              <a:t> </a:t>
            </a:r>
            <a:r>
              <a:rPr lang="el-GR" sz="2100" dirty="0" err="1"/>
              <a:t>φωτὸς</a:t>
            </a:r>
            <a:r>
              <a:rPr lang="el-GR" sz="2100" dirty="0"/>
              <a:t> </a:t>
            </a:r>
            <a:r>
              <a:rPr lang="el-GR" sz="2100" dirty="0" err="1"/>
              <a:t>ἐκλάμψας</a:t>
            </a:r>
            <a:r>
              <a:rPr lang="en-US" sz="2100" dirty="0"/>
              <a:t>… </a:t>
            </a:r>
            <a:r>
              <a:rPr lang="el-GR" sz="2100" dirty="0"/>
              <a:t> </a:t>
            </a:r>
            <a:r>
              <a:rPr lang="el-GR" sz="2100" dirty="0" err="1"/>
              <a:t>ἀλλα</a:t>
            </a:r>
            <a:r>
              <a:rPr lang="el-GR" sz="2100" dirty="0"/>
              <a:t>̀ </a:t>
            </a:r>
            <a:r>
              <a:rPr lang="el-GR" sz="2100" dirty="0" err="1"/>
              <a:t>τοῖς</a:t>
            </a:r>
            <a:r>
              <a:rPr lang="el-GR" sz="2100" dirty="0"/>
              <a:t> </a:t>
            </a:r>
            <a:r>
              <a:rPr lang="el-GR" sz="2100" dirty="0" err="1"/>
              <a:t>εἰρημένοις</a:t>
            </a:r>
            <a:r>
              <a:rPr lang="el-GR" sz="2100" dirty="0"/>
              <a:t> </a:t>
            </a:r>
            <a:r>
              <a:rPr lang="el-GR" sz="2100" dirty="0" err="1"/>
              <a:t>σημείοις</a:t>
            </a:r>
            <a:r>
              <a:rPr lang="el-GR" sz="2100" dirty="0"/>
              <a:t> </a:t>
            </a:r>
            <a:r>
              <a:rPr lang="el-GR" sz="2100" dirty="0" err="1"/>
              <a:t>μόνος</a:t>
            </a:r>
            <a:r>
              <a:rPr lang="el-GR" sz="2100" dirty="0"/>
              <a:t> </a:t>
            </a:r>
            <a:r>
              <a:rPr lang="el-GR" sz="2100" dirty="0" err="1"/>
              <a:t>γνωρίζεται</a:t>
            </a:r>
            <a:r>
              <a:rPr lang="el-GR" sz="2100" dirty="0"/>
              <a:t>.</a:t>
            </a:r>
            <a:endParaRPr lang="en-US" sz="2100" dirty="0"/>
          </a:p>
          <a:p>
            <a:pPr marL="0" indent="0">
              <a:buNone/>
            </a:pPr>
            <a:r>
              <a:rPr lang="el-GR" sz="2100" dirty="0"/>
              <a:t>̔ Ο δὲ </a:t>
            </a:r>
            <a:r>
              <a:rPr lang="el-GR" sz="2100" dirty="0" err="1"/>
              <a:t>ἐπι</a:t>
            </a:r>
            <a:r>
              <a:rPr lang="el-GR" sz="2100" dirty="0"/>
              <a:t>̀ </a:t>
            </a:r>
            <a:r>
              <a:rPr lang="el-GR" sz="2100" dirty="0" err="1"/>
              <a:t>πάντων</a:t>
            </a:r>
            <a:r>
              <a:rPr lang="el-GR" sz="2100" dirty="0"/>
              <a:t> </a:t>
            </a:r>
            <a:r>
              <a:rPr lang="el-GR" sz="2100" dirty="0" err="1"/>
              <a:t>Θεὸς</a:t>
            </a:r>
            <a:r>
              <a:rPr lang="el-GR" sz="2100" dirty="0"/>
              <a:t> </a:t>
            </a:r>
            <a:r>
              <a:rPr lang="el-GR" sz="2100" dirty="0" err="1"/>
              <a:t>ἐξαίρετόν</a:t>
            </a:r>
            <a:r>
              <a:rPr lang="el-GR" sz="2100" dirty="0"/>
              <a:t> τι </a:t>
            </a:r>
            <a:r>
              <a:rPr lang="el-GR" sz="2100" dirty="0" err="1"/>
              <a:t>γνώρισμα</a:t>
            </a:r>
            <a:r>
              <a:rPr lang="el-GR" sz="2100" dirty="0"/>
              <a:t> </a:t>
            </a:r>
            <a:r>
              <a:rPr lang="el-GR" sz="2100" dirty="0" err="1"/>
              <a:t>τῆς</a:t>
            </a:r>
            <a:r>
              <a:rPr lang="el-GR" sz="2100" dirty="0"/>
              <a:t> </a:t>
            </a:r>
            <a:r>
              <a:rPr lang="el-GR" sz="2100" dirty="0" err="1"/>
              <a:t>ἑαυτου</a:t>
            </a:r>
            <a:r>
              <a:rPr lang="el-GR" sz="2100" dirty="0"/>
              <a:t>͂ </a:t>
            </a:r>
            <a:r>
              <a:rPr lang="el-GR" sz="2100" dirty="0" err="1"/>
              <a:t>ὑποστάσεως</a:t>
            </a:r>
            <a:r>
              <a:rPr lang="el-GR" sz="2100" dirty="0"/>
              <a:t> τὸ </a:t>
            </a:r>
            <a:r>
              <a:rPr lang="el-GR" sz="2100" dirty="0" err="1"/>
              <a:t>Πατὴρ</a:t>
            </a:r>
            <a:r>
              <a:rPr lang="el-GR" sz="2100" dirty="0"/>
              <a:t> </a:t>
            </a:r>
            <a:r>
              <a:rPr lang="el-GR" sz="2100" dirty="0" err="1"/>
              <a:t>εἶναι</a:t>
            </a:r>
            <a:r>
              <a:rPr lang="el-GR" sz="2100" dirty="0"/>
              <a:t> καὶ </a:t>
            </a:r>
            <a:r>
              <a:rPr lang="el-GR" sz="2100" dirty="0" err="1"/>
              <a:t>ἐκ</a:t>
            </a:r>
            <a:r>
              <a:rPr lang="el-GR" sz="2100" dirty="0"/>
              <a:t> </a:t>
            </a:r>
            <a:r>
              <a:rPr lang="en-US" sz="2100" dirty="0"/>
              <a:t> </a:t>
            </a:r>
            <a:r>
              <a:rPr lang="el-GR" sz="2100" dirty="0" err="1"/>
              <a:t>μηδεμιᾶς</a:t>
            </a:r>
            <a:r>
              <a:rPr lang="el-GR" sz="2100" dirty="0"/>
              <a:t> </a:t>
            </a:r>
            <a:r>
              <a:rPr lang="el-GR" sz="2100" dirty="0" err="1"/>
              <a:t>αἰτίας</a:t>
            </a:r>
            <a:r>
              <a:rPr lang="el-GR" sz="2100" dirty="0"/>
              <a:t> </a:t>
            </a:r>
            <a:r>
              <a:rPr lang="el-GR" sz="2100" dirty="0" err="1"/>
              <a:t>ὑποσ</a:t>
            </a:r>
            <a:r>
              <a:rPr lang="el-GR" sz="2100" dirty="0"/>
              <a:t> </a:t>
            </a:r>
            <a:r>
              <a:rPr lang="el-GR" sz="2100" dirty="0" err="1"/>
              <a:t>τῆναι</a:t>
            </a:r>
            <a:r>
              <a:rPr lang="el-GR" sz="2100" dirty="0"/>
              <a:t> </a:t>
            </a:r>
            <a:r>
              <a:rPr lang="el-GR" sz="2100" dirty="0" err="1"/>
              <a:t>μόνος</a:t>
            </a:r>
            <a:r>
              <a:rPr lang="el-GR" sz="2100" dirty="0"/>
              <a:t> </a:t>
            </a:r>
            <a:r>
              <a:rPr lang="el-GR" sz="2100" dirty="0" err="1"/>
              <a:t>ἔχει</a:t>
            </a:r>
            <a:r>
              <a:rPr lang="el-GR" sz="2100" dirty="0"/>
              <a:t>, καὶ διὰ </a:t>
            </a:r>
            <a:r>
              <a:rPr lang="el-GR" sz="2100" dirty="0" err="1"/>
              <a:t>τούτου</a:t>
            </a:r>
            <a:r>
              <a:rPr lang="el-GR" sz="2100" dirty="0"/>
              <a:t> </a:t>
            </a:r>
            <a:r>
              <a:rPr lang="el-GR" sz="2100" dirty="0" err="1"/>
              <a:t>πάλιν</a:t>
            </a:r>
            <a:r>
              <a:rPr lang="el-GR" sz="2100" dirty="0"/>
              <a:t> τοῦ </a:t>
            </a:r>
            <a:r>
              <a:rPr lang="el-GR" sz="2100" dirty="0" err="1"/>
              <a:t>σημείου</a:t>
            </a:r>
            <a:r>
              <a:rPr lang="el-GR" sz="2100" dirty="0"/>
              <a:t> καὶ </a:t>
            </a:r>
            <a:r>
              <a:rPr lang="el-GR" sz="2100" dirty="0" err="1"/>
              <a:t>αὐτὸς</a:t>
            </a:r>
            <a:r>
              <a:rPr lang="el-GR" sz="2100" dirty="0"/>
              <a:t> </a:t>
            </a:r>
            <a:r>
              <a:rPr lang="el-GR" sz="2100" dirty="0" err="1"/>
              <a:t>ἰδιαζόντως</a:t>
            </a:r>
            <a:r>
              <a:rPr lang="el-GR" sz="2100" dirty="0"/>
              <a:t> </a:t>
            </a:r>
            <a:r>
              <a:rPr lang="el-GR" sz="2100" dirty="0" err="1"/>
              <a:t>ἐπιγινώσκεται</a:t>
            </a:r>
            <a:r>
              <a:rPr lang="el-GR" sz="2100" dirty="0"/>
              <a:t>. </a:t>
            </a:r>
          </a:p>
        </p:txBody>
      </p:sp>
    </p:spTree>
    <p:extLst>
      <p:ext uri="{BB962C8B-B14F-4D97-AF65-F5344CB8AC3E}">
        <p14:creationId xmlns:p14="http://schemas.microsoft.com/office/powerpoint/2010/main" val="3135612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11B65F-CFF5-3047-B768-1497BB5C906D}"/>
              </a:ext>
            </a:extLst>
          </p:cNvPr>
          <p:cNvSpPr>
            <a:spLocks noGrp="1"/>
          </p:cNvSpPr>
          <p:nvPr>
            <p:ph type="title"/>
          </p:nvPr>
        </p:nvSpPr>
        <p:spPr/>
        <p:txBody>
          <a:bodyPr/>
          <a:lstStyle/>
          <a:p>
            <a:r>
              <a:rPr lang="en-US" dirty="0"/>
              <a:t>Gregory of Nyssa, </a:t>
            </a:r>
            <a:r>
              <a:rPr lang="en-US" i="1" dirty="0"/>
              <a:t>ad </a:t>
            </a:r>
            <a:r>
              <a:rPr lang="en-US" i="1" dirty="0" err="1"/>
              <a:t>Petrum</a:t>
            </a:r>
            <a:endParaRPr lang="en-US" dirty="0"/>
          </a:p>
        </p:txBody>
      </p:sp>
      <p:sp>
        <p:nvSpPr>
          <p:cNvPr id="13" name="Content Placeholder 12">
            <a:extLst>
              <a:ext uri="{FF2B5EF4-FFF2-40B4-BE49-F238E27FC236}">
                <a16:creationId xmlns:a16="http://schemas.microsoft.com/office/drawing/2014/main" id="{4572BD23-DCED-1446-BFCC-F49B1C02EA34}"/>
              </a:ext>
            </a:extLst>
          </p:cNvPr>
          <p:cNvSpPr>
            <a:spLocks noGrp="1"/>
          </p:cNvSpPr>
          <p:nvPr>
            <p:ph sz="half" idx="1"/>
          </p:nvPr>
        </p:nvSpPr>
        <p:spPr>
          <a:xfrm>
            <a:off x="287867" y="2093976"/>
            <a:ext cx="5920845" cy="4611624"/>
          </a:xfrm>
        </p:spPr>
        <p:txBody>
          <a:bodyPr>
            <a:noAutofit/>
          </a:bodyPr>
          <a:lstStyle/>
          <a:p>
            <a:r>
              <a:rPr lang="en-US" sz="2100" dirty="0"/>
              <a:t>… </a:t>
            </a:r>
            <a:r>
              <a:rPr lang="en-US" sz="2100" b="1" dirty="0"/>
              <a:t>the Holy Spirit</a:t>
            </a:r>
            <a:r>
              <a:rPr lang="en-US" sz="2100" dirty="0"/>
              <a:t>… has this note of His  peculiarity according to hypostasis, being known after the Son and together with the Son, and having subsistence from the   Father. </a:t>
            </a:r>
          </a:p>
          <a:p>
            <a:r>
              <a:rPr lang="en-US" sz="2100" dirty="0"/>
              <a:t>The Son, who through Himself and with Himself reveals the Spirit proceeding       from the Father, who alone shines forth    only-begotten-</a:t>
            </a:r>
            <a:r>
              <a:rPr lang="en-US" sz="2100" dirty="0" err="1"/>
              <a:t>ly</a:t>
            </a:r>
            <a:r>
              <a:rPr lang="en-US" sz="2100" dirty="0"/>
              <a:t> from the unbegotten  light… is known by these mentioned signs. </a:t>
            </a:r>
          </a:p>
          <a:p>
            <a:r>
              <a:rPr lang="en-US" sz="2100" dirty="0"/>
              <a:t>And God over all alone has a certain  singular mark of His own hypostasis: being the Father, and hypostasizing from no cause, and by this sign again He is also individually recognized.</a:t>
            </a:r>
          </a:p>
        </p:txBody>
      </p:sp>
      <p:sp>
        <p:nvSpPr>
          <p:cNvPr id="14" name="Content Placeholder 13">
            <a:extLst>
              <a:ext uri="{FF2B5EF4-FFF2-40B4-BE49-F238E27FC236}">
                <a16:creationId xmlns:a16="http://schemas.microsoft.com/office/drawing/2014/main" id="{12576536-CE06-3B4E-81A9-9EFCAA522EE2}"/>
              </a:ext>
            </a:extLst>
          </p:cNvPr>
          <p:cNvSpPr>
            <a:spLocks noGrp="1"/>
          </p:cNvSpPr>
          <p:nvPr>
            <p:ph sz="half" idx="2"/>
          </p:nvPr>
        </p:nvSpPr>
        <p:spPr>
          <a:xfrm>
            <a:off x="6208712" y="2093977"/>
            <a:ext cx="5701517" cy="4323756"/>
          </a:xfrm>
        </p:spPr>
        <p:txBody>
          <a:bodyPr>
            <a:noAutofit/>
          </a:bodyPr>
          <a:lstStyle/>
          <a:p>
            <a:pPr marL="0" indent="0">
              <a:buNone/>
            </a:pPr>
            <a:r>
              <a:rPr lang="el-GR" sz="2100" b="1" dirty="0"/>
              <a:t>τὸ ῎</a:t>
            </a:r>
            <a:r>
              <a:rPr lang="el-GR" sz="2100" b="1" dirty="0" err="1"/>
              <a:t>Αγιον</a:t>
            </a:r>
            <a:r>
              <a:rPr lang="el-GR" sz="2100" b="1" dirty="0"/>
              <a:t> </a:t>
            </a:r>
            <a:r>
              <a:rPr lang="el-GR" sz="2100" b="1" dirty="0" err="1"/>
              <a:t>Πνεῦμα</a:t>
            </a:r>
            <a:r>
              <a:rPr lang="en-US" sz="2100" dirty="0"/>
              <a:t>…</a:t>
            </a:r>
            <a:r>
              <a:rPr lang="el-GR" sz="2100" dirty="0"/>
              <a:t> </a:t>
            </a:r>
            <a:r>
              <a:rPr lang="el-GR" sz="2100" dirty="0" err="1"/>
              <a:t>τοῦτο</a:t>
            </a:r>
            <a:r>
              <a:rPr lang="el-GR" sz="2100" dirty="0"/>
              <a:t> </a:t>
            </a:r>
            <a:r>
              <a:rPr lang="el-GR" sz="2100" dirty="0" err="1"/>
              <a:t>γνωριστικὸν</a:t>
            </a:r>
            <a:r>
              <a:rPr lang="el-GR" sz="2100" dirty="0"/>
              <a:t> </a:t>
            </a:r>
            <a:r>
              <a:rPr lang="el-GR" sz="2100" dirty="0" err="1"/>
              <a:t>ῆς</a:t>
            </a:r>
            <a:r>
              <a:rPr lang="el-GR" sz="2100" dirty="0"/>
              <a:t> </a:t>
            </a:r>
            <a:r>
              <a:rPr lang="el-GR" sz="2100" dirty="0" err="1"/>
              <a:t>κατα</a:t>
            </a:r>
            <a:r>
              <a:rPr lang="el-GR" sz="2100" dirty="0"/>
              <a:t>̀ </a:t>
            </a:r>
            <a:r>
              <a:rPr lang="el-GR" sz="2100" dirty="0" err="1"/>
              <a:t>τὴν</a:t>
            </a:r>
            <a:r>
              <a:rPr lang="el-GR" sz="2100" dirty="0"/>
              <a:t> </a:t>
            </a:r>
            <a:r>
              <a:rPr lang="el-GR" sz="2100" dirty="0" err="1"/>
              <a:t>ὑπόστασιν</a:t>
            </a:r>
            <a:r>
              <a:rPr lang="el-GR" sz="2100" dirty="0"/>
              <a:t> </a:t>
            </a:r>
            <a:r>
              <a:rPr lang="el-GR" sz="2100" dirty="0" err="1"/>
              <a:t>ἰδιότητος</a:t>
            </a:r>
            <a:r>
              <a:rPr lang="el-GR" sz="2100" dirty="0"/>
              <a:t> </a:t>
            </a:r>
            <a:r>
              <a:rPr lang="el-GR" sz="2100" dirty="0" err="1"/>
              <a:t>σημεῖον</a:t>
            </a:r>
            <a:r>
              <a:rPr lang="el-GR" sz="2100" dirty="0"/>
              <a:t> </a:t>
            </a:r>
            <a:r>
              <a:rPr lang="el-GR" sz="2100" dirty="0" err="1"/>
              <a:t>ἔχει</a:t>
            </a:r>
            <a:r>
              <a:rPr lang="el-GR" sz="2100" dirty="0"/>
              <a:t>, τὸ </a:t>
            </a:r>
            <a:r>
              <a:rPr lang="el-GR" sz="2100" dirty="0" err="1"/>
              <a:t>μετα</a:t>
            </a:r>
            <a:r>
              <a:rPr lang="el-GR" sz="2100" dirty="0"/>
              <a:t>̀ </a:t>
            </a:r>
            <a:r>
              <a:rPr lang="el-GR" sz="2100" dirty="0" err="1"/>
              <a:t>τὸν</a:t>
            </a:r>
            <a:r>
              <a:rPr lang="el-GR" sz="2100" dirty="0"/>
              <a:t> </a:t>
            </a:r>
            <a:r>
              <a:rPr lang="el-GR" sz="2100" dirty="0" err="1"/>
              <a:t>Υἱὸν</a:t>
            </a:r>
            <a:r>
              <a:rPr lang="el-GR" sz="2100" dirty="0"/>
              <a:t> καὶ </a:t>
            </a:r>
            <a:r>
              <a:rPr lang="el-GR" sz="2100" dirty="0" err="1"/>
              <a:t>σὺν</a:t>
            </a:r>
            <a:r>
              <a:rPr lang="el-GR" sz="2100" dirty="0"/>
              <a:t> </a:t>
            </a:r>
            <a:r>
              <a:rPr lang="el-GR" sz="2100" dirty="0" err="1"/>
              <a:t>αὐτῷ</a:t>
            </a:r>
            <a:r>
              <a:rPr lang="el-GR" sz="2100" dirty="0"/>
              <a:t> </a:t>
            </a:r>
            <a:r>
              <a:rPr lang="el-GR" sz="2100" dirty="0" err="1"/>
              <a:t>γνωρίζεσθαι</a:t>
            </a:r>
            <a:r>
              <a:rPr lang="en-US" sz="2100" dirty="0"/>
              <a:t>       </a:t>
            </a:r>
            <a:r>
              <a:rPr lang="el-GR" sz="2100" dirty="0"/>
              <a:t> καὶ τὸ </a:t>
            </a:r>
            <a:r>
              <a:rPr lang="el-GR" sz="2100" dirty="0" err="1"/>
              <a:t>ἐκ</a:t>
            </a:r>
            <a:r>
              <a:rPr lang="el-GR" sz="2100" dirty="0"/>
              <a:t> τοῦ </a:t>
            </a:r>
            <a:r>
              <a:rPr lang="el-GR" sz="2100" dirty="0" err="1"/>
              <a:t>Πατρὸς</a:t>
            </a:r>
            <a:r>
              <a:rPr lang="el-GR" sz="2100" dirty="0"/>
              <a:t> </a:t>
            </a:r>
            <a:r>
              <a:rPr lang="el-GR" sz="2100" dirty="0" err="1"/>
              <a:t>ὑφεστάναι</a:t>
            </a:r>
            <a:r>
              <a:rPr lang="el-GR" sz="2100" dirty="0"/>
              <a:t>. </a:t>
            </a:r>
          </a:p>
          <a:p>
            <a:pPr marL="0" indent="0">
              <a:buNone/>
            </a:pPr>
            <a:r>
              <a:rPr lang="el-GR" sz="2100" dirty="0"/>
              <a:t>̔ Ο δὲ </a:t>
            </a:r>
            <a:r>
              <a:rPr lang="el-GR" sz="2100" dirty="0" err="1"/>
              <a:t>Υἱὸς</a:t>
            </a:r>
            <a:r>
              <a:rPr lang="el-GR" sz="2100" dirty="0"/>
              <a:t> ὁ τὸ </a:t>
            </a:r>
            <a:r>
              <a:rPr lang="el-GR" sz="2100" dirty="0" err="1"/>
              <a:t>ἐκ</a:t>
            </a:r>
            <a:r>
              <a:rPr lang="el-GR" sz="2100" dirty="0"/>
              <a:t> τοῦ </a:t>
            </a:r>
            <a:r>
              <a:rPr lang="el-GR" sz="2100" dirty="0" err="1"/>
              <a:t>Πατρὸς</a:t>
            </a:r>
            <a:r>
              <a:rPr lang="el-GR" sz="2100" dirty="0"/>
              <a:t> </a:t>
            </a:r>
            <a:r>
              <a:rPr lang="el-GR" sz="2100" dirty="0" err="1"/>
              <a:t>ἐκπορευόμενον</a:t>
            </a:r>
            <a:r>
              <a:rPr lang="el-GR" sz="2100" dirty="0"/>
              <a:t> </a:t>
            </a:r>
            <a:r>
              <a:rPr lang="el-GR" sz="2100" dirty="0" err="1"/>
              <a:t>Πνεῦμα</a:t>
            </a:r>
            <a:r>
              <a:rPr lang="el-GR" sz="2100" dirty="0"/>
              <a:t> δι’ </a:t>
            </a:r>
            <a:r>
              <a:rPr lang="el-GR" sz="2100" dirty="0" err="1"/>
              <a:t>ἑαυτου</a:t>
            </a:r>
            <a:r>
              <a:rPr lang="el-GR" sz="2100" dirty="0"/>
              <a:t>͂ καὶ μεθ’ </a:t>
            </a:r>
            <a:r>
              <a:rPr lang="el-GR" sz="2100" dirty="0" err="1"/>
              <a:t>ἑαυτου</a:t>
            </a:r>
            <a:r>
              <a:rPr lang="el-GR" sz="2100" dirty="0"/>
              <a:t>͂ </a:t>
            </a:r>
            <a:r>
              <a:rPr lang="el-GR" sz="2100" dirty="0" err="1"/>
              <a:t>γνωρίζων</a:t>
            </a:r>
            <a:r>
              <a:rPr lang="el-GR" sz="2100" dirty="0"/>
              <a:t>, </a:t>
            </a:r>
            <a:r>
              <a:rPr lang="el-GR" sz="2100" dirty="0" err="1"/>
              <a:t>μόνος</a:t>
            </a:r>
            <a:r>
              <a:rPr lang="el-GR" sz="2100" dirty="0"/>
              <a:t> </a:t>
            </a:r>
            <a:r>
              <a:rPr lang="el-GR" sz="2100" dirty="0" err="1"/>
              <a:t>μονογενῶς</a:t>
            </a:r>
            <a:r>
              <a:rPr lang="el-GR" sz="2100" dirty="0"/>
              <a:t> </a:t>
            </a:r>
            <a:r>
              <a:rPr lang="el-GR" sz="2100" dirty="0" err="1"/>
              <a:t>ἐκ</a:t>
            </a:r>
            <a:r>
              <a:rPr lang="el-GR" sz="2100" dirty="0"/>
              <a:t> τοῦ </a:t>
            </a:r>
            <a:r>
              <a:rPr lang="el-GR" sz="2100" dirty="0" err="1"/>
              <a:t>ἀγεννήτου</a:t>
            </a:r>
            <a:r>
              <a:rPr lang="el-GR" sz="2100" dirty="0"/>
              <a:t> </a:t>
            </a:r>
            <a:r>
              <a:rPr lang="el-GR" sz="2100" dirty="0" err="1"/>
              <a:t>φωτὸς</a:t>
            </a:r>
            <a:r>
              <a:rPr lang="el-GR" sz="2100" dirty="0"/>
              <a:t> </a:t>
            </a:r>
            <a:r>
              <a:rPr lang="el-GR" sz="2100" dirty="0" err="1"/>
              <a:t>ἐκλάμψας</a:t>
            </a:r>
            <a:r>
              <a:rPr lang="en-US" sz="2100" dirty="0"/>
              <a:t>… </a:t>
            </a:r>
            <a:r>
              <a:rPr lang="el-GR" sz="2100" dirty="0"/>
              <a:t> </a:t>
            </a:r>
            <a:r>
              <a:rPr lang="el-GR" sz="2100" dirty="0" err="1"/>
              <a:t>ἀλλα</a:t>
            </a:r>
            <a:r>
              <a:rPr lang="el-GR" sz="2100" dirty="0"/>
              <a:t>̀ </a:t>
            </a:r>
            <a:r>
              <a:rPr lang="el-GR" sz="2100" dirty="0" err="1"/>
              <a:t>τοῖς</a:t>
            </a:r>
            <a:r>
              <a:rPr lang="el-GR" sz="2100" dirty="0"/>
              <a:t> </a:t>
            </a:r>
            <a:r>
              <a:rPr lang="el-GR" sz="2100" dirty="0" err="1"/>
              <a:t>εἰρημένοις</a:t>
            </a:r>
            <a:r>
              <a:rPr lang="el-GR" sz="2100" dirty="0"/>
              <a:t> </a:t>
            </a:r>
            <a:r>
              <a:rPr lang="el-GR" sz="2100" dirty="0" err="1"/>
              <a:t>σημείοις</a:t>
            </a:r>
            <a:r>
              <a:rPr lang="el-GR" sz="2100" dirty="0"/>
              <a:t> </a:t>
            </a:r>
            <a:r>
              <a:rPr lang="el-GR" sz="2100" dirty="0" err="1"/>
              <a:t>μόνος</a:t>
            </a:r>
            <a:r>
              <a:rPr lang="el-GR" sz="2100" dirty="0"/>
              <a:t> </a:t>
            </a:r>
            <a:r>
              <a:rPr lang="el-GR" sz="2100" dirty="0" err="1"/>
              <a:t>γνωρίζεται</a:t>
            </a:r>
            <a:r>
              <a:rPr lang="el-GR" sz="2100" dirty="0"/>
              <a:t>.</a:t>
            </a:r>
            <a:endParaRPr lang="en-US" sz="2100" dirty="0"/>
          </a:p>
          <a:p>
            <a:pPr marL="0" indent="0">
              <a:buNone/>
            </a:pPr>
            <a:r>
              <a:rPr lang="el-GR" sz="2100" dirty="0"/>
              <a:t>̔ Ο δὲ </a:t>
            </a:r>
            <a:r>
              <a:rPr lang="el-GR" sz="2100" dirty="0" err="1"/>
              <a:t>ἐπι</a:t>
            </a:r>
            <a:r>
              <a:rPr lang="el-GR" sz="2100" dirty="0"/>
              <a:t>̀ </a:t>
            </a:r>
            <a:r>
              <a:rPr lang="el-GR" sz="2100" dirty="0" err="1"/>
              <a:t>πάντων</a:t>
            </a:r>
            <a:r>
              <a:rPr lang="el-GR" sz="2100" dirty="0"/>
              <a:t> </a:t>
            </a:r>
            <a:r>
              <a:rPr lang="el-GR" sz="2100" dirty="0" err="1"/>
              <a:t>Θεὸς</a:t>
            </a:r>
            <a:r>
              <a:rPr lang="el-GR" sz="2100" dirty="0"/>
              <a:t> </a:t>
            </a:r>
            <a:r>
              <a:rPr lang="el-GR" sz="2100" dirty="0" err="1"/>
              <a:t>ἐξαίρετόν</a:t>
            </a:r>
            <a:r>
              <a:rPr lang="el-GR" sz="2100" dirty="0"/>
              <a:t> τι </a:t>
            </a:r>
            <a:r>
              <a:rPr lang="el-GR" sz="2100" dirty="0" err="1"/>
              <a:t>γνώρισμα</a:t>
            </a:r>
            <a:r>
              <a:rPr lang="el-GR" sz="2100" dirty="0"/>
              <a:t> </a:t>
            </a:r>
            <a:r>
              <a:rPr lang="el-GR" sz="2100" dirty="0" err="1"/>
              <a:t>τῆς</a:t>
            </a:r>
            <a:r>
              <a:rPr lang="el-GR" sz="2100" dirty="0"/>
              <a:t> </a:t>
            </a:r>
            <a:r>
              <a:rPr lang="el-GR" sz="2100" dirty="0" err="1"/>
              <a:t>ἑαυτου</a:t>
            </a:r>
            <a:r>
              <a:rPr lang="el-GR" sz="2100" dirty="0"/>
              <a:t>͂ </a:t>
            </a:r>
            <a:r>
              <a:rPr lang="el-GR" sz="2100" dirty="0" err="1"/>
              <a:t>ὑποστάσεως</a:t>
            </a:r>
            <a:r>
              <a:rPr lang="el-GR" sz="2100" dirty="0"/>
              <a:t> τὸ </a:t>
            </a:r>
            <a:r>
              <a:rPr lang="el-GR" sz="2100" dirty="0" err="1"/>
              <a:t>Πατὴρ</a:t>
            </a:r>
            <a:r>
              <a:rPr lang="el-GR" sz="2100" dirty="0"/>
              <a:t> </a:t>
            </a:r>
            <a:r>
              <a:rPr lang="el-GR" sz="2100" dirty="0" err="1"/>
              <a:t>εἶναι</a:t>
            </a:r>
            <a:r>
              <a:rPr lang="el-GR" sz="2100" dirty="0"/>
              <a:t> καὶ </a:t>
            </a:r>
            <a:r>
              <a:rPr lang="el-GR" sz="2100" dirty="0" err="1"/>
              <a:t>ἐκ</a:t>
            </a:r>
            <a:r>
              <a:rPr lang="el-GR" sz="2100" dirty="0"/>
              <a:t> </a:t>
            </a:r>
            <a:r>
              <a:rPr lang="en-US" sz="2100" dirty="0"/>
              <a:t> </a:t>
            </a:r>
            <a:r>
              <a:rPr lang="el-GR" sz="2100" dirty="0" err="1"/>
              <a:t>μηδεμιᾶς</a:t>
            </a:r>
            <a:r>
              <a:rPr lang="el-GR" sz="2100" dirty="0"/>
              <a:t> </a:t>
            </a:r>
            <a:r>
              <a:rPr lang="el-GR" sz="2100" dirty="0" err="1"/>
              <a:t>αἰτίας</a:t>
            </a:r>
            <a:r>
              <a:rPr lang="el-GR" sz="2100" dirty="0"/>
              <a:t> </a:t>
            </a:r>
            <a:r>
              <a:rPr lang="el-GR" sz="2100" dirty="0" err="1"/>
              <a:t>ὑποσ</a:t>
            </a:r>
            <a:r>
              <a:rPr lang="el-GR" sz="2100" dirty="0"/>
              <a:t> </a:t>
            </a:r>
            <a:r>
              <a:rPr lang="el-GR" sz="2100" dirty="0" err="1"/>
              <a:t>τῆναι</a:t>
            </a:r>
            <a:r>
              <a:rPr lang="el-GR" sz="2100" dirty="0"/>
              <a:t> </a:t>
            </a:r>
            <a:r>
              <a:rPr lang="el-GR" sz="2100" dirty="0" err="1"/>
              <a:t>μόνος</a:t>
            </a:r>
            <a:r>
              <a:rPr lang="el-GR" sz="2100" dirty="0"/>
              <a:t> </a:t>
            </a:r>
            <a:r>
              <a:rPr lang="el-GR" sz="2100" dirty="0" err="1"/>
              <a:t>ἔχει</a:t>
            </a:r>
            <a:r>
              <a:rPr lang="el-GR" sz="2100" dirty="0"/>
              <a:t>, καὶ διὰ </a:t>
            </a:r>
            <a:r>
              <a:rPr lang="el-GR" sz="2100" dirty="0" err="1"/>
              <a:t>τούτου</a:t>
            </a:r>
            <a:r>
              <a:rPr lang="el-GR" sz="2100" dirty="0"/>
              <a:t> </a:t>
            </a:r>
            <a:r>
              <a:rPr lang="el-GR" sz="2100" dirty="0" err="1"/>
              <a:t>πάλιν</a:t>
            </a:r>
            <a:r>
              <a:rPr lang="el-GR" sz="2100" dirty="0"/>
              <a:t> τοῦ </a:t>
            </a:r>
            <a:r>
              <a:rPr lang="el-GR" sz="2100" dirty="0" err="1"/>
              <a:t>σημείου</a:t>
            </a:r>
            <a:r>
              <a:rPr lang="el-GR" sz="2100" dirty="0"/>
              <a:t> καὶ </a:t>
            </a:r>
            <a:r>
              <a:rPr lang="el-GR" sz="2100" dirty="0" err="1"/>
              <a:t>αὐτὸς</a:t>
            </a:r>
            <a:r>
              <a:rPr lang="el-GR" sz="2100" dirty="0"/>
              <a:t> </a:t>
            </a:r>
            <a:r>
              <a:rPr lang="el-GR" sz="2100" dirty="0" err="1"/>
              <a:t>ἰδιαζόντως</a:t>
            </a:r>
            <a:r>
              <a:rPr lang="el-GR" sz="2100" dirty="0"/>
              <a:t> </a:t>
            </a:r>
            <a:r>
              <a:rPr lang="el-GR" sz="2100" dirty="0" err="1"/>
              <a:t>ἐπιγινώσκεται</a:t>
            </a:r>
            <a:r>
              <a:rPr lang="el-GR" sz="2100" dirty="0"/>
              <a:t>. </a:t>
            </a:r>
          </a:p>
        </p:txBody>
      </p:sp>
    </p:spTree>
    <p:extLst>
      <p:ext uri="{BB962C8B-B14F-4D97-AF65-F5344CB8AC3E}">
        <p14:creationId xmlns:p14="http://schemas.microsoft.com/office/powerpoint/2010/main" val="34852112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11B65F-CFF5-3047-B768-1497BB5C906D}"/>
              </a:ext>
            </a:extLst>
          </p:cNvPr>
          <p:cNvSpPr>
            <a:spLocks noGrp="1"/>
          </p:cNvSpPr>
          <p:nvPr>
            <p:ph type="title"/>
          </p:nvPr>
        </p:nvSpPr>
        <p:spPr/>
        <p:txBody>
          <a:bodyPr/>
          <a:lstStyle/>
          <a:p>
            <a:r>
              <a:rPr lang="en-US" dirty="0"/>
              <a:t>Gregory of Nyssa, </a:t>
            </a:r>
            <a:r>
              <a:rPr lang="en-US" i="1" dirty="0"/>
              <a:t>ad </a:t>
            </a:r>
            <a:r>
              <a:rPr lang="en-US" i="1" dirty="0" err="1"/>
              <a:t>Petrum</a:t>
            </a:r>
            <a:endParaRPr lang="en-US" dirty="0"/>
          </a:p>
        </p:txBody>
      </p:sp>
      <p:sp>
        <p:nvSpPr>
          <p:cNvPr id="13" name="Content Placeholder 12">
            <a:extLst>
              <a:ext uri="{FF2B5EF4-FFF2-40B4-BE49-F238E27FC236}">
                <a16:creationId xmlns:a16="http://schemas.microsoft.com/office/drawing/2014/main" id="{4572BD23-DCED-1446-BFCC-F49B1C02EA34}"/>
              </a:ext>
            </a:extLst>
          </p:cNvPr>
          <p:cNvSpPr>
            <a:spLocks noGrp="1"/>
          </p:cNvSpPr>
          <p:nvPr>
            <p:ph sz="half" idx="1"/>
          </p:nvPr>
        </p:nvSpPr>
        <p:spPr>
          <a:xfrm>
            <a:off x="287867" y="2093976"/>
            <a:ext cx="5920845" cy="4611624"/>
          </a:xfrm>
        </p:spPr>
        <p:txBody>
          <a:bodyPr>
            <a:noAutofit/>
          </a:bodyPr>
          <a:lstStyle/>
          <a:p>
            <a:r>
              <a:rPr lang="en-US" sz="2100" dirty="0"/>
              <a:t>… </a:t>
            </a:r>
            <a:r>
              <a:rPr lang="en-US" sz="2100" b="1" dirty="0"/>
              <a:t>the Holy Spirit</a:t>
            </a:r>
            <a:r>
              <a:rPr lang="en-US" sz="2100" dirty="0"/>
              <a:t>… has this note of His  peculiarity according to hypostasis, being known after the Son and together with the Son, and having subsistence from the   Father. </a:t>
            </a:r>
          </a:p>
          <a:p>
            <a:r>
              <a:rPr lang="en-US" sz="2100" b="1" dirty="0"/>
              <a:t>The Son</a:t>
            </a:r>
            <a:r>
              <a:rPr lang="en-US" sz="2100" dirty="0"/>
              <a:t>, who through Himself and with Himself reveals the Spirit proceeding       from the Father, who alone shines forth    only-begotten-</a:t>
            </a:r>
            <a:r>
              <a:rPr lang="en-US" sz="2100" dirty="0" err="1"/>
              <a:t>ly</a:t>
            </a:r>
            <a:r>
              <a:rPr lang="en-US" sz="2100" dirty="0"/>
              <a:t> from the unbegotten  light… is known by these mentioned signs. </a:t>
            </a:r>
          </a:p>
          <a:p>
            <a:r>
              <a:rPr lang="en-US" sz="2100" dirty="0"/>
              <a:t>And God over all alone has a certain  singular mark of His own hypostasis: being the Father, and hypostasizing from no cause, and by this sign again He is also individually recognized.</a:t>
            </a:r>
          </a:p>
        </p:txBody>
      </p:sp>
      <p:sp>
        <p:nvSpPr>
          <p:cNvPr id="14" name="Content Placeholder 13">
            <a:extLst>
              <a:ext uri="{FF2B5EF4-FFF2-40B4-BE49-F238E27FC236}">
                <a16:creationId xmlns:a16="http://schemas.microsoft.com/office/drawing/2014/main" id="{12576536-CE06-3B4E-81A9-9EFCAA522EE2}"/>
              </a:ext>
            </a:extLst>
          </p:cNvPr>
          <p:cNvSpPr>
            <a:spLocks noGrp="1"/>
          </p:cNvSpPr>
          <p:nvPr>
            <p:ph sz="half" idx="2"/>
          </p:nvPr>
        </p:nvSpPr>
        <p:spPr>
          <a:xfrm>
            <a:off x="6208712" y="2093977"/>
            <a:ext cx="5701517" cy="4323756"/>
          </a:xfrm>
        </p:spPr>
        <p:txBody>
          <a:bodyPr>
            <a:noAutofit/>
          </a:bodyPr>
          <a:lstStyle/>
          <a:p>
            <a:pPr marL="0" indent="0">
              <a:buNone/>
            </a:pPr>
            <a:r>
              <a:rPr lang="el-GR" sz="2100" b="1" dirty="0"/>
              <a:t>τὸ ῎</a:t>
            </a:r>
            <a:r>
              <a:rPr lang="el-GR" sz="2100" b="1" dirty="0" err="1"/>
              <a:t>Αγιον</a:t>
            </a:r>
            <a:r>
              <a:rPr lang="el-GR" sz="2100" b="1" dirty="0"/>
              <a:t> </a:t>
            </a:r>
            <a:r>
              <a:rPr lang="el-GR" sz="2100" b="1" dirty="0" err="1"/>
              <a:t>Πνεῦμα</a:t>
            </a:r>
            <a:r>
              <a:rPr lang="en-US" sz="2100" dirty="0"/>
              <a:t>…</a:t>
            </a:r>
            <a:r>
              <a:rPr lang="el-GR" sz="2100" dirty="0"/>
              <a:t> </a:t>
            </a:r>
            <a:r>
              <a:rPr lang="el-GR" sz="2100" dirty="0" err="1"/>
              <a:t>τοῦτο</a:t>
            </a:r>
            <a:r>
              <a:rPr lang="el-GR" sz="2100" dirty="0"/>
              <a:t> </a:t>
            </a:r>
            <a:r>
              <a:rPr lang="el-GR" sz="2100" dirty="0" err="1"/>
              <a:t>γνωριστικὸν</a:t>
            </a:r>
            <a:r>
              <a:rPr lang="el-GR" sz="2100" dirty="0"/>
              <a:t> </a:t>
            </a:r>
            <a:r>
              <a:rPr lang="el-GR" sz="2100" dirty="0" err="1"/>
              <a:t>ῆς</a:t>
            </a:r>
            <a:r>
              <a:rPr lang="el-GR" sz="2100" dirty="0"/>
              <a:t> </a:t>
            </a:r>
            <a:r>
              <a:rPr lang="el-GR" sz="2100" dirty="0" err="1"/>
              <a:t>κατα</a:t>
            </a:r>
            <a:r>
              <a:rPr lang="el-GR" sz="2100" dirty="0"/>
              <a:t>̀ </a:t>
            </a:r>
            <a:r>
              <a:rPr lang="el-GR" sz="2100" dirty="0" err="1"/>
              <a:t>τὴν</a:t>
            </a:r>
            <a:r>
              <a:rPr lang="el-GR" sz="2100" dirty="0"/>
              <a:t> </a:t>
            </a:r>
            <a:r>
              <a:rPr lang="el-GR" sz="2100" dirty="0" err="1"/>
              <a:t>ὑπόστασιν</a:t>
            </a:r>
            <a:r>
              <a:rPr lang="el-GR" sz="2100" dirty="0"/>
              <a:t> </a:t>
            </a:r>
            <a:r>
              <a:rPr lang="el-GR" sz="2100" dirty="0" err="1"/>
              <a:t>ἰδιότητος</a:t>
            </a:r>
            <a:r>
              <a:rPr lang="el-GR" sz="2100" dirty="0"/>
              <a:t> </a:t>
            </a:r>
            <a:r>
              <a:rPr lang="el-GR" sz="2100" dirty="0" err="1"/>
              <a:t>σημεῖον</a:t>
            </a:r>
            <a:r>
              <a:rPr lang="el-GR" sz="2100" dirty="0"/>
              <a:t> </a:t>
            </a:r>
            <a:r>
              <a:rPr lang="el-GR" sz="2100" dirty="0" err="1"/>
              <a:t>ἔχει</a:t>
            </a:r>
            <a:r>
              <a:rPr lang="el-GR" sz="2100" dirty="0"/>
              <a:t>, τὸ </a:t>
            </a:r>
            <a:r>
              <a:rPr lang="el-GR" sz="2100" dirty="0" err="1"/>
              <a:t>μετα</a:t>
            </a:r>
            <a:r>
              <a:rPr lang="el-GR" sz="2100" dirty="0"/>
              <a:t>̀ </a:t>
            </a:r>
            <a:r>
              <a:rPr lang="el-GR" sz="2100" dirty="0" err="1"/>
              <a:t>τὸν</a:t>
            </a:r>
            <a:r>
              <a:rPr lang="el-GR" sz="2100" dirty="0"/>
              <a:t> </a:t>
            </a:r>
            <a:r>
              <a:rPr lang="el-GR" sz="2100" dirty="0" err="1"/>
              <a:t>Υἱὸν</a:t>
            </a:r>
            <a:r>
              <a:rPr lang="el-GR" sz="2100" dirty="0"/>
              <a:t> καὶ </a:t>
            </a:r>
            <a:r>
              <a:rPr lang="el-GR" sz="2100" dirty="0" err="1"/>
              <a:t>σὺν</a:t>
            </a:r>
            <a:r>
              <a:rPr lang="el-GR" sz="2100" dirty="0"/>
              <a:t> </a:t>
            </a:r>
            <a:r>
              <a:rPr lang="el-GR" sz="2100" dirty="0" err="1"/>
              <a:t>αὐτῷ</a:t>
            </a:r>
            <a:r>
              <a:rPr lang="el-GR" sz="2100" dirty="0"/>
              <a:t> </a:t>
            </a:r>
            <a:r>
              <a:rPr lang="el-GR" sz="2100" dirty="0" err="1"/>
              <a:t>γνωρίζεσθαι</a:t>
            </a:r>
            <a:r>
              <a:rPr lang="el-GR" sz="2100" dirty="0"/>
              <a:t> </a:t>
            </a:r>
            <a:r>
              <a:rPr lang="en-US" sz="2100" dirty="0"/>
              <a:t>       </a:t>
            </a:r>
            <a:r>
              <a:rPr lang="el-GR" sz="2100" dirty="0"/>
              <a:t>καὶ τὸ </a:t>
            </a:r>
            <a:r>
              <a:rPr lang="el-GR" sz="2100" dirty="0" err="1"/>
              <a:t>ἐκ</a:t>
            </a:r>
            <a:r>
              <a:rPr lang="el-GR" sz="2100" dirty="0"/>
              <a:t> τοῦ </a:t>
            </a:r>
            <a:r>
              <a:rPr lang="el-GR" sz="2100" dirty="0" err="1"/>
              <a:t>Πατρὸς</a:t>
            </a:r>
            <a:r>
              <a:rPr lang="el-GR" sz="2100" dirty="0"/>
              <a:t> </a:t>
            </a:r>
            <a:r>
              <a:rPr lang="el-GR" sz="2100" dirty="0" err="1"/>
              <a:t>ὑφεστάναι</a:t>
            </a:r>
            <a:r>
              <a:rPr lang="el-GR" sz="2100" dirty="0"/>
              <a:t>. </a:t>
            </a:r>
          </a:p>
          <a:p>
            <a:pPr marL="0" indent="0">
              <a:buNone/>
            </a:pPr>
            <a:r>
              <a:rPr lang="el-GR" sz="2100" b="1" dirty="0"/>
              <a:t>̔ Ο</a:t>
            </a:r>
            <a:r>
              <a:rPr lang="el-GR" sz="2100" dirty="0"/>
              <a:t> δὲ </a:t>
            </a:r>
            <a:r>
              <a:rPr lang="el-GR" sz="2100" b="1" dirty="0" err="1"/>
              <a:t>Υἱὸς</a:t>
            </a:r>
            <a:r>
              <a:rPr lang="el-GR" sz="2100" dirty="0"/>
              <a:t> ὁ τὸ </a:t>
            </a:r>
            <a:r>
              <a:rPr lang="el-GR" sz="2100" dirty="0" err="1"/>
              <a:t>ἐκ</a:t>
            </a:r>
            <a:r>
              <a:rPr lang="el-GR" sz="2100" dirty="0"/>
              <a:t> τοῦ </a:t>
            </a:r>
            <a:r>
              <a:rPr lang="el-GR" sz="2100" dirty="0" err="1"/>
              <a:t>Πατρὸς</a:t>
            </a:r>
            <a:r>
              <a:rPr lang="el-GR" sz="2100" dirty="0"/>
              <a:t> </a:t>
            </a:r>
            <a:r>
              <a:rPr lang="el-GR" sz="2100" dirty="0" err="1"/>
              <a:t>ἐκπορευόμενον</a:t>
            </a:r>
            <a:r>
              <a:rPr lang="el-GR" sz="2100" dirty="0"/>
              <a:t> </a:t>
            </a:r>
            <a:r>
              <a:rPr lang="el-GR" sz="2100" dirty="0" err="1"/>
              <a:t>Πνεῦμα</a:t>
            </a:r>
            <a:r>
              <a:rPr lang="el-GR" sz="2100" dirty="0"/>
              <a:t> δι’ </a:t>
            </a:r>
            <a:r>
              <a:rPr lang="el-GR" sz="2100" dirty="0" err="1"/>
              <a:t>ἑαυτου</a:t>
            </a:r>
            <a:r>
              <a:rPr lang="el-GR" sz="2100" dirty="0"/>
              <a:t>͂ καὶ μεθ’ </a:t>
            </a:r>
            <a:r>
              <a:rPr lang="el-GR" sz="2100" dirty="0" err="1"/>
              <a:t>ἑαυτου</a:t>
            </a:r>
            <a:r>
              <a:rPr lang="el-GR" sz="2100" dirty="0"/>
              <a:t>͂ </a:t>
            </a:r>
            <a:r>
              <a:rPr lang="el-GR" sz="2100" dirty="0" err="1"/>
              <a:t>γνωρίζων</a:t>
            </a:r>
            <a:r>
              <a:rPr lang="el-GR" sz="2100" dirty="0"/>
              <a:t>, </a:t>
            </a:r>
            <a:r>
              <a:rPr lang="el-GR" sz="2100" dirty="0" err="1"/>
              <a:t>μόνος</a:t>
            </a:r>
            <a:r>
              <a:rPr lang="el-GR" sz="2100" dirty="0"/>
              <a:t> </a:t>
            </a:r>
            <a:r>
              <a:rPr lang="el-GR" sz="2100" dirty="0" err="1"/>
              <a:t>μονογενῶς</a:t>
            </a:r>
            <a:r>
              <a:rPr lang="el-GR" sz="2100" dirty="0"/>
              <a:t> </a:t>
            </a:r>
            <a:r>
              <a:rPr lang="el-GR" sz="2100" dirty="0" err="1"/>
              <a:t>ἐκ</a:t>
            </a:r>
            <a:r>
              <a:rPr lang="el-GR" sz="2100" dirty="0"/>
              <a:t> τοῦ </a:t>
            </a:r>
            <a:r>
              <a:rPr lang="el-GR" sz="2100" dirty="0" err="1"/>
              <a:t>ἀγεννήτου</a:t>
            </a:r>
            <a:r>
              <a:rPr lang="el-GR" sz="2100" dirty="0"/>
              <a:t> </a:t>
            </a:r>
            <a:r>
              <a:rPr lang="el-GR" sz="2100" dirty="0" err="1"/>
              <a:t>φωτὸς</a:t>
            </a:r>
            <a:r>
              <a:rPr lang="el-GR" sz="2100" dirty="0"/>
              <a:t> </a:t>
            </a:r>
            <a:r>
              <a:rPr lang="el-GR" sz="2100" dirty="0" err="1"/>
              <a:t>ἐκλάμψας</a:t>
            </a:r>
            <a:r>
              <a:rPr lang="en-US" sz="2100" dirty="0"/>
              <a:t>… </a:t>
            </a:r>
            <a:r>
              <a:rPr lang="el-GR" sz="2100" dirty="0"/>
              <a:t> </a:t>
            </a:r>
            <a:r>
              <a:rPr lang="el-GR" sz="2100" dirty="0" err="1"/>
              <a:t>ἀλλα</a:t>
            </a:r>
            <a:r>
              <a:rPr lang="el-GR" sz="2100" dirty="0"/>
              <a:t>̀ </a:t>
            </a:r>
            <a:r>
              <a:rPr lang="el-GR" sz="2100" dirty="0" err="1"/>
              <a:t>τοῖς</a:t>
            </a:r>
            <a:r>
              <a:rPr lang="el-GR" sz="2100" dirty="0"/>
              <a:t> </a:t>
            </a:r>
            <a:r>
              <a:rPr lang="el-GR" sz="2100" dirty="0" err="1"/>
              <a:t>εἰρημένοις</a:t>
            </a:r>
            <a:r>
              <a:rPr lang="el-GR" sz="2100" dirty="0"/>
              <a:t> </a:t>
            </a:r>
            <a:r>
              <a:rPr lang="el-GR" sz="2100" dirty="0" err="1"/>
              <a:t>σημείοις</a:t>
            </a:r>
            <a:r>
              <a:rPr lang="el-GR" sz="2100" dirty="0"/>
              <a:t> </a:t>
            </a:r>
            <a:r>
              <a:rPr lang="el-GR" sz="2100" dirty="0" err="1"/>
              <a:t>μόνος</a:t>
            </a:r>
            <a:r>
              <a:rPr lang="el-GR" sz="2100" dirty="0"/>
              <a:t> </a:t>
            </a:r>
            <a:r>
              <a:rPr lang="el-GR" sz="2100" dirty="0" err="1"/>
              <a:t>γνωρίζεται</a:t>
            </a:r>
            <a:r>
              <a:rPr lang="el-GR" sz="2100" dirty="0"/>
              <a:t>.</a:t>
            </a:r>
            <a:endParaRPr lang="en-US" sz="2100" dirty="0"/>
          </a:p>
          <a:p>
            <a:pPr marL="0" indent="0">
              <a:buNone/>
            </a:pPr>
            <a:r>
              <a:rPr lang="el-GR" sz="2100" dirty="0"/>
              <a:t>̔ Ο δὲ </a:t>
            </a:r>
            <a:r>
              <a:rPr lang="el-GR" sz="2100" dirty="0" err="1"/>
              <a:t>ἐπι</a:t>
            </a:r>
            <a:r>
              <a:rPr lang="el-GR" sz="2100" dirty="0"/>
              <a:t>̀ </a:t>
            </a:r>
            <a:r>
              <a:rPr lang="el-GR" sz="2100" dirty="0" err="1"/>
              <a:t>πάντων</a:t>
            </a:r>
            <a:r>
              <a:rPr lang="el-GR" sz="2100" dirty="0"/>
              <a:t> </a:t>
            </a:r>
            <a:r>
              <a:rPr lang="el-GR" sz="2100" dirty="0" err="1"/>
              <a:t>Θεὸς</a:t>
            </a:r>
            <a:r>
              <a:rPr lang="el-GR" sz="2100" dirty="0"/>
              <a:t> </a:t>
            </a:r>
            <a:r>
              <a:rPr lang="el-GR" sz="2100" dirty="0" err="1"/>
              <a:t>ἐξαίρετόν</a:t>
            </a:r>
            <a:r>
              <a:rPr lang="el-GR" sz="2100" dirty="0"/>
              <a:t> τι </a:t>
            </a:r>
            <a:r>
              <a:rPr lang="el-GR" sz="2100" dirty="0" err="1"/>
              <a:t>γνώρισμα</a:t>
            </a:r>
            <a:r>
              <a:rPr lang="el-GR" sz="2100" dirty="0"/>
              <a:t> </a:t>
            </a:r>
            <a:r>
              <a:rPr lang="el-GR" sz="2100" dirty="0" err="1"/>
              <a:t>τῆς</a:t>
            </a:r>
            <a:r>
              <a:rPr lang="el-GR" sz="2100" dirty="0"/>
              <a:t> </a:t>
            </a:r>
            <a:r>
              <a:rPr lang="el-GR" sz="2100" dirty="0" err="1"/>
              <a:t>ἑαυτου</a:t>
            </a:r>
            <a:r>
              <a:rPr lang="el-GR" sz="2100" dirty="0"/>
              <a:t>͂ </a:t>
            </a:r>
            <a:r>
              <a:rPr lang="el-GR" sz="2100" dirty="0" err="1"/>
              <a:t>ὑποστάσεως</a:t>
            </a:r>
            <a:r>
              <a:rPr lang="el-GR" sz="2100" dirty="0"/>
              <a:t> τὸ </a:t>
            </a:r>
            <a:r>
              <a:rPr lang="el-GR" sz="2100" dirty="0" err="1"/>
              <a:t>Πατὴρ</a:t>
            </a:r>
            <a:r>
              <a:rPr lang="el-GR" sz="2100" dirty="0"/>
              <a:t> </a:t>
            </a:r>
            <a:r>
              <a:rPr lang="el-GR" sz="2100" dirty="0" err="1"/>
              <a:t>εἶναι</a:t>
            </a:r>
            <a:r>
              <a:rPr lang="el-GR" sz="2100" dirty="0"/>
              <a:t> καὶ </a:t>
            </a:r>
            <a:r>
              <a:rPr lang="el-GR" sz="2100" dirty="0" err="1"/>
              <a:t>ἐκ</a:t>
            </a:r>
            <a:r>
              <a:rPr lang="el-GR" sz="2100" dirty="0"/>
              <a:t> </a:t>
            </a:r>
            <a:r>
              <a:rPr lang="en-US" sz="2100" dirty="0"/>
              <a:t> </a:t>
            </a:r>
            <a:r>
              <a:rPr lang="el-GR" sz="2100" dirty="0" err="1"/>
              <a:t>μηδεμιᾶς</a:t>
            </a:r>
            <a:r>
              <a:rPr lang="el-GR" sz="2100" dirty="0"/>
              <a:t> </a:t>
            </a:r>
            <a:r>
              <a:rPr lang="el-GR" sz="2100" dirty="0" err="1"/>
              <a:t>αἰτίας</a:t>
            </a:r>
            <a:r>
              <a:rPr lang="el-GR" sz="2100" dirty="0"/>
              <a:t> </a:t>
            </a:r>
            <a:r>
              <a:rPr lang="el-GR" sz="2100" dirty="0" err="1"/>
              <a:t>ὑποσ</a:t>
            </a:r>
            <a:r>
              <a:rPr lang="el-GR" sz="2100" dirty="0"/>
              <a:t> </a:t>
            </a:r>
            <a:r>
              <a:rPr lang="el-GR" sz="2100" dirty="0" err="1"/>
              <a:t>τῆναι</a:t>
            </a:r>
            <a:r>
              <a:rPr lang="el-GR" sz="2100" dirty="0"/>
              <a:t> </a:t>
            </a:r>
            <a:r>
              <a:rPr lang="el-GR" sz="2100" dirty="0" err="1"/>
              <a:t>μόνος</a:t>
            </a:r>
            <a:r>
              <a:rPr lang="el-GR" sz="2100" dirty="0"/>
              <a:t> </a:t>
            </a:r>
            <a:r>
              <a:rPr lang="el-GR" sz="2100" dirty="0" err="1"/>
              <a:t>ἔχει</a:t>
            </a:r>
            <a:r>
              <a:rPr lang="el-GR" sz="2100" dirty="0"/>
              <a:t>, καὶ διὰ </a:t>
            </a:r>
            <a:r>
              <a:rPr lang="el-GR" sz="2100" dirty="0" err="1"/>
              <a:t>τούτου</a:t>
            </a:r>
            <a:r>
              <a:rPr lang="el-GR" sz="2100" dirty="0"/>
              <a:t> </a:t>
            </a:r>
            <a:r>
              <a:rPr lang="el-GR" sz="2100" dirty="0" err="1"/>
              <a:t>πάλιν</a:t>
            </a:r>
            <a:r>
              <a:rPr lang="el-GR" sz="2100" dirty="0"/>
              <a:t> τοῦ </a:t>
            </a:r>
            <a:r>
              <a:rPr lang="el-GR" sz="2100" dirty="0" err="1"/>
              <a:t>σημείου</a:t>
            </a:r>
            <a:r>
              <a:rPr lang="el-GR" sz="2100" dirty="0"/>
              <a:t> καὶ </a:t>
            </a:r>
            <a:r>
              <a:rPr lang="el-GR" sz="2100" dirty="0" err="1"/>
              <a:t>αὐτὸς</a:t>
            </a:r>
            <a:r>
              <a:rPr lang="el-GR" sz="2100" dirty="0"/>
              <a:t> </a:t>
            </a:r>
            <a:r>
              <a:rPr lang="el-GR" sz="2100" dirty="0" err="1"/>
              <a:t>ἰδιαζόντως</a:t>
            </a:r>
            <a:r>
              <a:rPr lang="el-GR" sz="2100" dirty="0"/>
              <a:t> </a:t>
            </a:r>
            <a:r>
              <a:rPr lang="el-GR" sz="2100" dirty="0" err="1"/>
              <a:t>ἐπιγινώσκεται</a:t>
            </a:r>
            <a:r>
              <a:rPr lang="el-GR" sz="2100" dirty="0"/>
              <a:t>. </a:t>
            </a:r>
          </a:p>
        </p:txBody>
      </p:sp>
    </p:spTree>
    <p:extLst>
      <p:ext uri="{BB962C8B-B14F-4D97-AF65-F5344CB8AC3E}">
        <p14:creationId xmlns:p14="http://schemas.microsoft.com/office/powerpoint/2010/main" val="20134201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11B65F-CFF5-3047-B768-1497BB5C906D}"/>
              </a:ext>
            </a:extLst>
          </p:cNvPr>
          <p:cNvSpPr>
            <a:spLocks noGrp="1"/>
          </p:cNvSpPr>
          <p:nvPr>
            <p:ph type="title"/>
          </p:nvPr>
        </p:nvSpPr>
        <p:spPr/>
        <p:txBody>
          <a:bodyPr/>
          <a:lstStyle/>
          <a:p>
            <a:r>
              <a:rPr lang="en-US" dirty="0"/>
              <a:t>Gregory of Nyssa, </a:t>
            </a:r>
            <a:r>
              <a:rPr lang="en-US" i="1" dirty="0"/>
              <a:t>ad </a:t>
            </a:r>
            <a:r>
              <a:rPr lang="en-US" i="1" dirty="0" err="1"/>
              <a:t>Petrum</a:t>
            </a:r>
            <a:endParaRPr lang="en-US" dirty="0"/>
          </a:p>
        </p:txBody>
      </p:sp>
      <p:sp>
        <p:nvSpPr>
          <p:cNvPr id="13" name="Content Placeholder 12">
            <a:extLst>
              <a:ext uri="{FF2B5EF4-FFF2-40B4-BE49-F238E27FC236}">
                <a16:creationId xmlns:a16="http://schemas.microsoft.com/office/drawing/2014/main" id="{4572BD23-DCED-1446-BFCC-F49B1C02EA34}"/>
              </a:ext>
            </a:extLst>
          </p:cNvPr>
          <p:cNvSpPr>
            <a:spLocks noGrp="1"/>
          </p:cNvSpPr>
          <p:nvPr>
            <p:ph sz="half" idx="1"/>
          </p:nvPr>
        </p:nvSpPr>
        <p:spPr>
          <a:xfrm>
            <a:off x="287867" y="2093976"/>
            <a:ext cx="5920845" cy="4611624"/>
          </a:xfrm>
        </p:spPr>
        <p:txBody>
          <a:bodyPr>
            <a:noAutofit/>
          </a:bodyPr>
          <a:lstStyle/>
          <a:p>
            <a:r>
              <a:rPr lang="en-US" sz="2100" dirty="0"/>
              <a:t>… </a:t>
            </a:r>
            <a:r>
              <a:rPr lang="en-US" sz="2100" b="1" dirty="0"/>
              <a:t>the Holy Spirit</a:t>
            </a:r>
            <a:r>
              <a:rPr lang="en-US" sz="2100" dirty="0"/>
              <a:t>… has this note of His  peculiarity according to hypostasis, being known after the Son and together with the Son, and having subsistence from the   Father. </a:t>
            </a:r>
          </a:p>
          <a:p>
            <a:r>
              <a:rPr lang="en-US" sz="2100" b="1" dirty="0"/>
              <a:t>The Son</a:t>
            </a:r>
            <a:r>
              <a:rPr lang="en-US" sz="2100" dirty="0"/>
              <a:t>, who through Himself and with Himself reveals the Spirit proceeding       from the Father, who alone shines forth    only-begotten-</a:t>
            </a:r>
            <a:r>
              <a:rPr lang="en-US" sz="2100" dirty="0" err="1"/>
              <a:t>ly</a:t>
            </a:r>
            <a:r>
              <a:rPr lang="en-US" sz="2100" dirty="0"/>
              <a:t> from the unbegotten  light… is known by these mentioned signs. </a:t>
            </a:r>
          </a:p>
          <a:p>
            <a:r>
              <a:rPr lang="en-US" sz="2100" dirty="0"/>
              <a:t>And </a:t>
            </a:r>
            <a:r>
              <a:rPr lang="en-US" sz="2100" b="1" dirty="0"/>
              <a:t>God over all</a:t>
            </a:r>
            <a:r>
              <a:rPr lang="en-US" sz="2100" dirty="0"/>
              <a:t> alone has a certain singular mark of His own hypostasis: being the Father, and hypostasizing from no cause, and by this sign again He is also individually recognized.</a:t>
            </a:r>
          </a:p>
        </p:txBody>
      </p:sp>
      <p:sp>
        <p:nvSpPr>
          <p:cNvPr id="14" name="Content Placeholder 13">
            <a:extLst>
              <a:ext uri="{FF2B5EF4-FFF2-40B4-BE49-F238E27FC236}">
                <a16:creationId xmlns:a16="http://schemas.microsoft.com/office/drawing/2014/main" id="{12576536-CE06-3B4E-81A9-9EFCAA522EE2}"/>
              </a:ext>
            </a:extLst>
          </p:cNvPr>
          <p:cNvSpPr>
            <a:spLocks noGrp="1"/>
          </p:cNvSpPr>
          <p:nvPr>
            <p:ph sz="half" idx="2"/>
          </p:nvPr>
        </p:nvSpPr>
        <p:spPr>
          <a:xfrm>
            <a:off x="6208712" y="2093977"/>
            <a:ext cx="5701517" cy="4323756"/>
          </a:xfrm>
        </p:spPr>
        <p:txBody>
          <a:bodyPr>
            <a:noAutofit/>
          </a:bodyPr>
          <a:lstStyle/>
          <a:p>
            <a:pPr marL="0" indent="0">
              <a:buNone/>
            </a:pPr>
            <a:r>
              <a:rPr lang="el-GR" sz="2100" b="1" dirty="0"/>
              <a:t>τὸ ῎</a:t>
            </a:r>
            <a:r>
              <a:rPr lang="el-GR" sz="2100" b="1" dirty="0" err="1"/>
              <a:t>Αγιον</a:t>
            </a:r>
            <a:r>
              <a:rPr lang="el-GR" sz="2100" b="1" dirty="0"/>
              <a:t> </a:t>
            </a:r>
            <a:r>
              <a:rPr lang="el-GR" sz="2100" b="1" dirty="0" err="1"/>
              <a:t>Πνεῦμα</a:t>
            </a:r>
            <a:r>
              <a:rPr lang="en-US" sz="2100" dirty="0"/>
              <a:t>…</a:t>
            </a:r>
            <a:r>
              <a:rPr lang="el-GR" sz="2100" dirty="0"/>
              <a:t> </a:t>
            </a:r>
            <a:r>
              <a:rPr lang="el-GR" sz="2100" dirty="0" err="1"/>
              <a:t>τοῦτο</a:t>
            </a:r>
            <a:r>
              <a:rPr lang="el-GR" sz="2100" dirty="0"/>
              <a:t> </a:t>
            </a:r>
            <a:r>
              <a:rPr lang="el-GR" sz="2100" dirty="0" err="1"/>
              <a:t>γνωριστικὸν</a:t>
            </a:r>
            <a:r>
              <a:rPr lang="el-GR" sz="2100" dirty="0"/>
              <a:t> </a:t>
            </a:r>
            <a:r>
              <a:rPr lang="el-GR" sz="2100" dirty="0" err="1"/>
              <a:t>ῆς</a:t>
            </a:r>
            <a:r>
              <a:rPr lang="el-GR" sz="2100" dirty="0"/>
              <a:t> </a:t>
            </a:r>
            <a:r>
              <a:rPr lang="el-GR" sz="2100" dirty="0" err="1"/>
              <a:t>κατα</a:t>
            </a:r>
            <a:r>
              <a:rPr lang="el-GR" sz="2100" dirty="0"/>
              <a:t>̀ </a:t>
            </a:r>
            <a:r>
              <a:rPr lang="el-GR" sz="2100" dirty="0" err="1"/>
              <a:t>τὴν</a:t>
            </a:r>
            <a:r>
              <a:rPr lang="el-GR" sz="2100" dirty="0"/>
              <a:t> </a:t>
            </a:r>
            <a:r>
              <a:rPr lang="el-GR" sz="2100" dirty="0" err="1"/>
              <a:t>ὑπόστασιν</a:t>
            </a:r>
            <a:r>
              <a:rPr lang="el-GR" sz="2100" dirty="0"/>
              <a:t> </a:t>
            </a:r>
            <a:r>
              <a:rPr lang="el-GR" sz="2100" dirty="0" err="1"/>
              <a:t>ἰδιότητος</a:t>
            </a:r>
            <a:r>
              <a:rPr lang="el-GR" sz="2100" dirty="0"/>
              <a:t> </a:t>
            </a:r>
            <a:r>
              <a:rPr lang="el-GR" sz="2100" dirty="0" err="1"/>
              <a:t>σημεῖον</a:t>
            </a:r>
            <a:r>
              <a:rPr lang="el-GR" sz="2100" dirty="0"/>
              <a:t> </a:t>
            </a:r>
            <a:r>
              <a:rPr lang="el-GR" sz="2100" dirty="0" err="1"/>
              <a:t>ἔχει</a:t>
            </a:r>
            <a:r>
              <a:rPr lang="el-GR" sz="2100" dirty="0"/>
              <a:t>, τὸ </a:t>
            </a:r>
            <a:r>
              <a:rPr lang="el-GR" sz="2100" dirty="0" err="1"/>
              <a:t>μετα</a:t>
            </a:r>
            <a:r>
              <a:rPr lang="el-GR" sz="2100" dirty="0"/>
              <a:t>̀ </a:t>
            </a:r>
            <a:r>
              <a:rPr lang="el-GR" sz="2100" dirty="0" err="1"/>
              <a:t>τὸν</a:t>
            </a:r>
            <a:r>
              <a:rPr lang="el-GR" sz="2100" dirty="0"/>
              <a:t> </a:t>
            </a:r>
            <a:r>
              <a:rPr lang="el-GR" sz="2100" dirty="0" err="1"/>
              <a:t>Υἱὸν</a:t>
            </a:r>
            <a:r>
              <a:rPr lang="el-GR" sz="2100" dirty="0"/>
              <a:t> καὶ </a:t>
            </a:r>
            <a:r>
              <a:rPr lang="el-GR" sz="2100" dirty="0" err="1"/>
              <a:t>σὺν</a:t>
            </a:r>
            <a:r>
              <a:rPr lang="el-GR" sz="2100" dirty="0"/>
              <a:t> </a:t>
            </a:r>
            <a:r>
              <a:rPr lang="el-GR" sz="2100" dirty="0" err="1"/>
              <a:t>αὐτῷ</a:t>
            </a:r>
            <a:r>
              <a:rPr lang="el-GR" sz="2100" dirty="0"/>
              <a:t> </a:t>
            </a:r>
            <a:r>
              <a:rPr lang="el-GR" sz="2100" dirty="0" err="1"/>
              <a:t>γνωρίζεσθαι</a:t>
            </a:r>
            <a:r>
              <a:rPr lang="el-GR" sz="2100" dirty="0"/>
              <a:t> </a:t>
            </a:r>
            <a:r>
              <a:rPr lang="en-US" sz="2100" dirty="0"/>
              <a:t>       </a:t>
            </a:r>
            <a:r>
              <a:rPr lang="el-GR" sz="2100" dirty="0"/>
              <a:t>καὶ τὸ </a:t>
            </a:r>
            <a:r>
              <a:rPr lang="el-GR" sz="2100" dirty="0" err="1"/>
              <a:t>ἐκ</a:t>
            </a:r>
            <a:r>
              <a:rPr lang="el-GR" sz="2100" dirty="0"/>
              <a:t> τοῦ </a:t>
            </a:r>
            <a:r>
              <a:rPr lang="el-GR" sz="2100" dirty="0" err="1"/>
              <a:t>Πατρὸς</a:t>
            </a:r>
            <a:r>
              <a:rPr lang="el-GR" sz="2100" dirty="0"/>
              <a:t> </a:t>
            </a:r>
            <a:r>
              <a:rPr lang="el-GR" sz="2100" dirty="0" err="1"/>
              <a:t>ὑφεστάναι</a:t>
            </a:r>
            <a:r>
              <a:rPr lang="el-GR" sz="2100" dirty="0"/>
              <a:t>. </a:t>
            </a:r>
          </a:p>
          <a:p>
            <a:pPr marL="0" indent="0">
              <a:buNone/>
            </a:pPr>
            <a:r>
              <a:rPr lang="el-GR" sz="2100" b="1" dirty="0"/>
              <a:t>̔ Ο</a:t>
            </a:r>
            <a:r>
              <a:rPr lang="el-GR" sz="2100" dirty="0"/>
              <a:t> δὲ </a:t>
            </a:r>
            <a:r>
              <a:rPr lang="el-GR" sz="2100" b="1" dirty="0" err="1"/>
              <a:t>Υἱὸς</a:t>
            </a:r>
            <a:r>
              <a:rPr lang="el-GR" sz="2100" dirty="0"/>
              <a:t> ὁ τὸ </a:t>
            </a:r>
            <a:r>
              <a:rPr lang="el-GR" sz="2100" dirty="0" err="1"/>
              <a:t>ἐκ</a:t>
            </a:r>
            <a:r>
              <a:rPr lang="el-GR" sz="2100" dirty="0"/>
              <a:t> τοῦ </a:t>
            </a:r>
            <a:r>
              <a:rPr lang="el-GR" sz="2100" dirty="0" err="1"/>
              <a:t>Πατρὸς</a:t>
            </a:r>
            <a:r>
              <a:rPr lang="el-GR" sz="2100" dirty="0"/>
              <a:t> </a:t>
            </a:r>
            <a:r>
              <a:rPr lang="el-GR" sz="2100" dirty="0" err="1"/>
              <a:t>ἐκπορευόμενον</a:t>
            </a:r>
            <a:r>
              <a:rPr lang="el-GR" sz="2100" dirty="0"/>
              <a:t> </a:t>
            </a:r>
            <a:r>
              <a:rPr lang="el-GR" sz="2100" dirty="0" err="1"/>
              <a:t>Πνεῦμα</a:t>
            </a:r>
            <a:r>
              <a:rPr lang="el-GR" sz="2100" dirty="0"/>
              <a:t> δι’ </a:t>
            </a:r>
            <a:r>
              <a:rPr lang="el-GR" sz="2100" dirty="0" err="1"/>
              <a:t>ἑαυτου</a:t>
            </a:r>
            <a:r>
              <a:rPr lang="el-GR" sz="2100" dirty="0"/>
              <a:t>͂ καὶ μεθ’ </a:t>
            </a:r>
            <a:r>
              <a:rPr lang="el-GR" sz="2100" dirty="0" err="1"/>
              <a:t>ἑαυτου</a:t>
            </a:r>
            <a:r>
              <a:rPr lang="el-GR" sz="2100" dirty="0"/>
              <a:t>͂ </a:t>
            </a:r>
            <a:r>
              <a:rPr lang="el-GR" sz="2100" dirty="0" err="1"/>
              <a:t>γνωρίζων</a:t>
            </a:r>
            <a:r>
              <a:rPr lang="el-GR" sz="2100" dirty="0"/>
              <a:t>, </a:t>
            </a:r>
            <a:r>
              <a:rPr lang="el-GR" sz="2100" dirty="0" err="1"/>
              <a:t>μόνος</a:t>
            </a:r>
            <a:r>
              <a:rPr lang="el-GR" sz="2100" dirty="0"/>
              <a:t> </a:t>
            </a:r>
            <a:r>
              <a:rPr lang="el-GR" sz="2100" dirty="0" err="1"/>
              <a:t>μονογενῶς</a:t>
            </a:r>
            <a:r>
              <a:rPr lang="el-GR" sz="2100" dirty="0"/>
              <a:t> </a:t>
            </a:r>
            <a:r>
              <a:rPr lang="el-GR" sz="2100" dirty="0" err="1"/>
              <a:t>ἐκ</a:t>
            </a:r>
            <a:r>
              <a:rPr lang="el-GR" sz="2100" dirty="0"/>
              <a:t> τοῦ </a:t>
            </a:r>
            <a:r>
              <a:rPr lang="el-GR" sz="2100" dirty="0" err="1"/>
              <a:t>ἀγεννήτου</a:t>
            </a:r>
            <a:r>
              <a:rPr lang="el-GR" sz="2100" dirty="0"/>
              <a:t> </a:t>
            </a:r>
            <a:r>
              <a:rPr lang="el-GR" sz="2100" dirty="0" err="1"/>
              <a:t>φωτὸς</a:t>
            </a:r>
            <a:r>
              <a:rPr lang="el-GR" sz="2100" dirty="0"/>
              <a:t> </a:t>
            </a:r>
            <a:r>
              <a:rPr lang="el-GR" sz="2100" dirty="0" err="1"/>
              <a:t>ἐκλάμψας</a:t>
            </a:r>
            <a:r>
              <a:rPr lang="en-US" sz="2100" dirty="0"/>
              <a:t>… </a:t>
            </a:r>
            <a:r>
              <a:rPr lang="el-GR" sz="2100" dirty="0"/>
              <a:t> </a:t>
            </a:r>
            <a:r>
              <a:rPr lang="el-GR" sz="2100" dirty="0" err="1"/>
              <a:t>ἀλλα</a:t>
            </a:r>
            <a:r>
              <a:rPr lang="el-GR" sz="2100" dirty="0"/>
              <a:t>̀ </a:t>
            </a:r>
            <a:r>
              <a:rPr lang="el-GR" sz="2100" dirty="0" err="1"/>
              <a:t>τοῖς</a:t>
            </a:r>
            <a:r>
              <a:rPr lang="el-GR" sz="2100" dirty="0"/>
              <a:t> </a:t>
            </a:r>
            <a:r>
              <a:rPr lang="el-GR" sz="2100" dirty="0" err="1"/>
              <a:t>εἰρημένοις</a:t>
            </a:r>
            <a:r>
              <a:rPr lang="el-GR" sz="2100" dirty="0"/>
              <a:t> </a:t>
            </a:r>
            <a:r>
              <a:rPr lang="el-GR" sz="2100" dirty="0" err="1"/>
              <a:t>σημείοις</a:t>
            </a:r>
            <a:r>
              <a:rPr lang="el-GR" sz="2100" dirty="0"/>
              <a:t> </a:t>
            </a:r>
            <a:r>
              <a:rPr lang="el-GR" sz="2100" dirty="0" err="1"/>
              <a:t>μόνος</a:t>
            </a:r>
            <a:r>
              <a:rPr lang="el-GR" sz="2100" dirty="0"/>
              <a:t> </a:t>
            </a:r>
            <a:r>
              <a:rPr lang="el-GR" sz="2100" dirty="0" err="1"/>
              <a:t>γνωρίζεται</a:t>
            </a:r>
            <a:r>
              <a:rPr lang="el-GR" sz="2100" dirty="0"/>
              <a:t>.</a:t>
            </a:r>
            <a:endParaRPr lang="en-US" sz="2100" dirty="0"/>
          </a:p>
          <a:p>
            <a:pPr marL="0" indent="0">
              <a:buNone/>
            </a:pPr>
            <a:r>
              <a:rPr lang="el-GR" sz="2100" b="1" dirty="0"/>
              <a:t>̔ Ο</a:t>
            </a:r>
            <a:r>
              <a:rPr lang="el-GR" sz="2100" dirty="0"/>
              <a:t> δὲ </a:t>
            </a:r>
            <a:r>
              <a:rPr lang="el-GR" sz="2100" b="1" dirty="0" err="1"/>
              <a:t>ἐπι</a:t>
            </a:r>
            <a:r>
              <a:rPr lang="el-GR" sz="2100" b="1" dirty="0"/>
              <a:t>̀ </a:t>
            </a:r>
            <a:r>
              <a:rPr lang="el-GR" sz="2100" b="1" dirty="0" err="1"/>
              <a:t>πάντων</a:t>
            </a:r>
            <a:r>
              <a:rPr lang="el-GR" sz="2100" b="1" dirty="0"/>
              <a:t> </a:t>
            </a:r>
            <a:r>
              <a:rPr lang="el-GR" sz="2100" b="1" dirty="0" err="1"/>
              <a:t>Θεὸς</a:t>
            </a:r>
            <a:r>
              <a:rPr lang="el-GR" sz="2100" dirty="0"/>
              <a:t> </a:t>
            </a:r>
            <a:r>
              <a:rPr lang="el-GR" sz="2100" dirty="0" err="1"/>
              <a:t>ἐξαίρετόν</a:t>
            </a:r>
            <a:r>
              <a:rPr lang="el-GR" sz="2100" dirty="0"/>
              <a:t> τι </a:t>
            </a:r>
            <a:r>
              <a:rPr lang="el-GR" sz="2100" dirty="0" err="1"/>
              <a:t>γνώρισμα</a:t>
            </a:r>
            <a:r>
              <a:rPr lang="el-GR" sz="2100" dirty="0"/>
              <a:t> </a:t>
            </a:r>
            <a:r>
              <a:rPr lang="el-GR" sz="2100" dirty="0" err="1"/>
              <a:t>τῆς</a:t>
            </a:r>
            <a:r>
              <a:rPr lang="el-GR" sz="2100" dirty="0"/>
              <a:t> </a:t>
            </a:r>
            <a:r>
              <a:rPr lang="el-GR" sz="2100" dirty="0" err="1"/>
              <a:t>ἑαυτου</a:t>
            </a:r>
            <a:r>
              <a:rPr lang="el-GR" sz="2100" dirty="0"/>
              <a:t>͂ </a:t>
            </a:r>
            <a:r>
              <a:rPr lang="el-GR" sz="2100" dirty="0" err="1"/>
              <a:t>ὑποστάσεως</a:t>
            </a:r>
            <a:r>
              <a:rPr lang="el-GR" sz="2100" dirty="0"/>
              <a:t> τὸ </a:t>
            </a:r>
            <a:r>
              <a:rPr lang="el-GR" sz="2100" dirty="0" err="1"/>
              <a:t>Πατὴρ</a:t>
            </a:r>
            <a:r>
              <a:rPr lang="el-GR" sz="2100" dirty="0"/>
              <a:t> </a:t>
            </a:r>
            <a:r>
              <a:rPr lang="el-GR" sz="2100" dirty="0" err="1"/>
              <a:t>εἶναι</a:t>
            </a:r>
            <a:r>
              <a:rPr lang="el-GR" sz="2100" dirty="0"/>
              <a:t> καὶ </a:t>
            </a:r>
            <a:r>
              <a:rPr lang="el-GR" sz="2100" dirty="0" err="1"/>
              <a:t>ἐκ</a:t>
            </a:r>
            <a:r>
              <a:rPr lang="el-GR" sz="2100" dirty="0"/>
              <a:t> </a:t>
            </a:r>
            <a:r>
              <a:rPr lang="en-US" sz="2100" dirty="0"/>
              <a:t> </a:t>
            </a:r>
            <a:r>
              <a:rPr lang="el-GR" sz="2100" dirty="0" err="1"/>
              <a:t>μηδεμιᾶς</a:t>
            </a:r>
            <a:r>
              <a:rPr lang="el-GR" sz="2100" dirty="0"/>
              <a:t> </a:t>
            </a:r>
            <a:r>
              <a:rPr lang="el-GR" sz="2100" dirty="0" err="1"/>
              <a:t>αἰτίας</a:t>
            </a:r>
            <a:r>
              <a:rPr lang="el-GR" sz="2100" dirty="0"/>
              <a:t> </a:t>
            </a:r>
            <a:r>
              <a:rPr lang="el-GR" sz="2100" dirty="0" err="1"/>
              <a:t>ὑποσ</a:t>
            </a:r>
            <a:r>
              <a:rPr lang="el-GR" sz="2100" dirty="0"/>
              <a:t> </a:t>
            </a:r>
            <a:r>
              <a:rPr lang="el-GR" sz="2100" dirty="0" err="1"/>
              <a:t>τῆναι</a:t>
            </a:r>
            <a:r>
              <a:rPr lang="el-GR" sz="2100" dirty="0"/>
              <a:t> </a:t>
            </a:r>
            <a:r>
              <a:rPr lang="el-GR" sz="2100" dirty="0" err="1"/>
              <a:t>μόνος</a:t>
            </a:r>
            <a:r>
              <a:rPr lang="el-GR" sz="2100" dirty="0"/>
              <a:t> </a:t>
            </a:r>
            <a:r>
              <a:rPr lang="el-GR" sz="2100" dirty="0" err="1"/>
              <a:t>ἔχει</a:t>
            </a:r>
            <a:r>
              <a:rPr lang="el-GR" sz="2100" dirty="0"/>
              <a:t>, καὶ διὰ </a:t>
            </a:r>
            <a:r>
              <a:rPr lang="el-GR" sz="2100" dirty="0" err="1"/>
              <a:t>τούτου</a:t>
            </a:r>
            <a:r>
              <a:rPr lang="el-GR" sz="2100" dirty="0"/>
              <a:t> </a:t>
            </a:r>
            <a:r>
              <a:rPr lang="el-GR" sz="2100" dirty="0" err="1"/>
              <a:t>πάλιν</a:t>
            </a:r>
            <a:r>
              <a:rPr lang="el-GR" sz="2100" dirty="0"/>
              <a:t> τοῦ </a:t>
            </a:r>
            <a:r>
              <a:rPr lang="el-GR" sz="2100" dirty="0" err="1"/>
              <a:t>σημείου</a:t>
            </a:r>
            <a:r>
              <a:rPr lang="el-GR" sz="2100" dirty="0"/>
              <a:t> καὶ </a:t>
            </a:r>
            <a:r>
              <a:rPr lang="el-GR" sz="2100" dirty="0" err="1"/>
              <a:t>αὐτὸς</a:t>
            </a:r>
            <a:r>
              <a:rPr lang="el-GR" sz="2100" dirty="0"/>
              <a:t> </a:t>
            </a:r>
            <a:r>
              <a:rPr lang="el-GR" sz="2100" dirty="0" err="1"/>
              <a:t>ἰδιαζόντως</a:t>
            </a:r>
            <a:r>
              <a:rPr lang="el-GR" sz="2100" dirty="0"/>
              <a:t> </a:t>
            </a:r>
            <a:r>
              <a:rPr lang="el-GR" sz="2100" dirty="0" err="1"/>
              <a:t>ἐπιγινώσκεται</a:t>
            </a:r>
            <a:r>
              <a:rPr lang="el-GR" sz="2100" dirty="0"/>
              <a:t>. </a:t>
            </a:r>
          </a:p>
        </p:txBody>
      </p:sp>
    </p:spTree>
    <p:extLst>
      <p:ext uri="{BB962C8B-B14F-4D97-AF65-F5344CB8AC3E}">
        <p14:creationId xmlns:p14="http://schemas.microsoft.com/office/powerpoint/2010/main" val="4128509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11B65F-CFF5-3047-B768-1497BB5C906D}"/>
              </a:ext>
            </a:extLst>
          </p:cNvPr>
          <p:cNvSpPr>
            <a:spLocks noGrp="1"/>
          </p:cNvSpPr>
          <p:nvPr>
            <p:ph type="title"/>
          </p:nvPr>
        </p:nvSpPr>
        <p:spPr/>
        <p:txBody>
          <a:bodyPr/>
          <a:lstStyle/>
          <a:p>
            <a:r>
              <a:rPr lang="en-US" dirty="0"/>
              <a:t>Gregory of Nyssa, </a:t>
            </a:r>
            <a:r>
              <a:rPr lang="en-US" i="1" dirty="0"/>
              <a:t>ad </a:t>
            </a:r>
            <a:r>
              <a:rPr lang="en-US" i="1" dirty="0" err="1"/>
              <a:t>Petrum</a:t>
            </a:r>
            <a:endParaRPr lang="en-US" dirty="0"/>
          </a:p>
        </p:txBody>
      </p:sp>
      <p:sp>
        <p:nvSpPr>
          <p:cNvPr id="13" name="Content Placeholder 12">
            <a:extLst>
              <a:ext uri="{FF2B5EF4-FFF2-40B4-BE49-F238E27FC236}">
                <a16:creationId xmlns:a16="http://schemas.microsoft.com/office/drawing/2014/main" id="{4572BD23-DCED-1446-BFCC-F49B1C02EA34}"/>
              </a:ext>
            </a:extLst>
          </p:cNvPr>
          <p:cNvSpPr>
            <a:spLocks noGrp="1"/>
          </p:cNvSpPr>
          <p:nvPr>
            <p:ph sz="half" idx="1"/>
          </p:nvPr>
        </p:nvSpPr>
        <p:spPr>
          <a:xfrm>
            <a:off x="287867" y="2093976"/>
            <a:ext cx="5920845" cy="4611624"/>
          </a:xfrm>
        </p:spPr>
        <p:txBody>
          <a:bodyPr>
            <a:noAutofit/>
          </a:bodyPr>
          <a:lstStyle/>
          <a:p>
            <a:r>
              <a:rPr lang="en-US" sz="2100" dirty="0"/>
              <a:t>… </a:t>
            </a:r>
            <a:r>
              <a:rPr lang="en-US" sz="2100" b="1" dirty="0"/>
              <a:t>the Holy Spirit</a:t>
            </a:r>
            <a:r>
              <a:rPr lang="en-US" sz="2100" dirty="0"/>
              <a:t>… has this note of His  peculiarity according to hypostasis, being known after the Son and together with the Son, and having subsistence from the   Father. </a:t>
            </a:r>
          </a:p>
          <a:p>
            <a:r>
              <a:rPr lang="en-US" sz="2100" b="1" dirty="0"/>
              <a:t>The Son</a:t>
            </a:r>
            <a:r>
              <a:rPr lang="en-US" sz="2100" dirty="0"/>
              <a:t>, who through Himself and with Himself reveals the Spirit proceeding       from the Father, who alone shines forth    only-begotten-</a:t>
            </a:r>
            <a:r>
              <a:rPr lang="en-US" sz="2100" dirty="0" err="1"/>
              <a:t>ly</a:t>
            </a:r>
            <a:r>
              <a:rPr lang="en-US" sz="2100" dirty="0"/>
              <a:t> from the unbegotten  light… is known by these mentioned signs. </a:t>
            </a:r>
          </a:p>
          <a:p>
            <a:r>
              <a:rPr lang="en-US" sz="2100" dirty="0"/>
              <a:t>And </a:t>
            </a:r>
            <a:r>
              <a:rPr lang="en-US" sz="2100" b="1" dirty="0"/>
              <a:t>God over all</a:t>
            </a:r>
            <a:r>
              <a:rPr lang="en-US" sz="2100" dirty="0"/>
              <a:t> alone has a certain singular mark of His own hypostasis: </a:t>
            </a:r>
            <a:r>
              <a:rPr lang="en-US" sz="2100" b="1" dirty="0"/>
              <a:t>being the Father</a:t>
            </a:r>
            <a:r>
              <a:rPr lang="en-US" sz="2100" dirty="0"/>
              <a:t>, and hypostasizing from no cause, and by this sign again He is also individually recognized.</a:t>
            </a:r>
          </a:p>
        </p:txBody>
      </p:sp>
      <p:sp>
        <p:nvSpPr>
          <p:cNvPr id="14" name="Content Placeholder 13">
            <a:extLst>
              <a:ext uri="{FF2B5EF4-FFF2-40B4-BE49-F238E27FC236}">
                <a16:creationId xmlns:a16="http://schemas.microsoft.com/office/drawing/2014/main" id="{12576536-CE06-3B4E-81A9-9EFCAA522EE2}"/>
              </a:ext>
            </a:extLst>
          </p:cNvPr>
          <p:cNvSpPr>
            <a:spLocks noGrp="1"/>
          </p:cNvSpPr>
          <p:nvPr>
            <p:ph sz="half" idx="2"/>
          </p:nvPr>
        </p:nvSpPr>
        <p:spPr>
          <a:xfrm>
            <a:off x="6208712" y="2093977"/>
            <a:ext cx="5701517" cy="4323756"/>
          </a:xfrm>
        </p:spPr>
        <p:txBody>
          <a:bodyPr>
            <a:noAutofit/>
          </a:bodyPr>
          <a:lstStyle/>
          <a:p>
            <a:pPr marL="0" indent="0">
              <a:buNone/>
            </a:pPr>
            <a:r>
              <a:rPr lang="el-GR" sz="2100" b="1" dirty="0"/>
              <a:t>τὸ ῎</a:t>
            </a:r>
            <a:r>
              <a:rPr lang="el-GR" sz="2100" b="1" dirty="0" err="1"/>
              <a:t>Αγιον</a:t>
            </a:r>
            <a:r>
              <a:rPr lang="el-GR" sz="2100" b="1" dirty="0"/>
              <a:t> </a:t>
            </a:r>
            <a:r>
              <a:rPr lang="el-GR" sz="2100" b="1" dirty="0" err="1"/>
              <a:t>Πνεῦμα</a:t>
            </a:r>
            <a:r>
              <a:rPr lang="en-US" sz="2100" dirty="0"/>
              <a:t>…</a:t>
            </a:r>
            <a:r>
              <a:rPr lang="el-GR" sz="2100" dirty="0"/>
              <a:t> </a:t>
            </a:r>
            <a:r>
              <a:rPr lang="el-GR" sz="2100" dirty="0" err="1"/>
              <a:t>τοῦτο</a:t>
            </a:r>
            <a:r>
              <a:rPr lang="el-GR" sz="2100" dirty="0"/>
              <a:t> </a:t>
            </a:r>
            <a:r>
              <a:rPr lang="el-GR" sz="2100" dirty="0" err="1"/>
              <a:t>γνωριστικὸν</a:t>
            </a:r>
            <a:r>
              <a:rPr lang="el-GR" sz="2100" dirty="0"/>
              <a:t> </a:t>
            </a:r>
            <a:r>
              <a:rPr lang="el-GR" sz="2100" dirty="0" err="1"/>
              <a:t>ῆς</a:t>
            </a:r>
            <a:r>
              <a:rPr lang="el-GR" sz="2100" dirty="0"/>
              <a:t> </a:t>
            </a:r>
            <a:r>
              <a:rPr lang="el-GR" sz="2100" dirty="0" err="1"/>
              <a:t>κατα</a:t>
            </a:r>
            <a:r>
              <a:rPr lang="el-GR" sz="2100" dirty="0"/>
              <a:t>̀ </a:t>
            </a:r>
            <a:r>
              <a:rPr lang="el-GR" sz="2100" dirty="0" err="1"/>
              <a:t>τὴν</a:t>
            </a:r>
            <a:r>
              <a:rPr lang="el-GR" sz="2100" dirty="0"/>
              <a:t> </a:t>
            </a:r>
            <a:r>
              <a:rPr lang="el-GR" sz="2100" dirty="0" err="1"/>
              <a:t>ὑπόστασιν</a:t>
            </a:r>
            <a:r>
              <a:rPr lang="el-GR" sz="2100" dirty="0"/>
              <a:t> </a:t>
            </a:r>
            <a:r>
              <a:rPr lang="el-GR" sz="2100" dirty="0" err="1"/>
              <a:t>ἰδιότητος</a:t>
            </a:r>
            <a:r>
              <a:rPr lang="el-GR" sz="2100" dirty="0"/>
              <a:t> </a:t>
            </a:r>
            <a:r>
              <a:rPr lang="el-GR" sz="2100" dirty="0" err="1"/>
              <a:t>σημεῖον</a:t>
            </a:r>
            <a:r>
              <a:rPr lang="el-GR" sz="2100" dirty="0"/>
              <a:t> </a:t>
            </a:r>
            <a:r>
              <a:rPr lang="el-GR" sz="2100" dirty="0" err="1"/>
              <a:t>ἔχει</a:t>
            </a:r>
            <a:r>
              <a:rPr lang="el-GR" sz="2100" dirty="0"/>
              <a:t>, τὸ </a:t>
            </a:r>
            <a:r>
              <a:rPr lang="el-GR" sz="2100" dirty="0" err="1"/>
              <a:t>μετα</a:t>
            </a:r>
            <a:r>
              <a:rPr lang="el-GR" sz="2100" dirty="0"/>
              <a:t>̀ </a:t>
            </a:r>
            <a:r>
              <a:rPr lang="el-GR" sz="2100" dirty="0" err="1"/>
              <a:t>τὸν</a:t>
            </a:r>
            <a:r>
              <a:rPr lang="el-GR" sz="2100" dirty="0"/>
              <a:t> </a:t>
            </a:r>
            <a:r>
              <a:rPr lang="el-GR" sz="2100" dirty="0" err="1"/>
              <a:t>Υἱὸν</a:t>
            </a:r>
            <a:r>
              <a:rPr lang="el-GR" sz="2100" dirty="0"/>
              <a:t> καὶ </a:t>
            </a:r>
            <a:r>
              <a:rPr lang="el-GR" sz="2100" dirty="0" err="1"/>
              <a:t>σὺν</a:t>
            </a:r>
            <a:r>
              <a:rPr lang="el-GR" sz="2100" dirty="0"/>
              <a:t> </a:t>
            </a:r>
            <a:r>
              <a:rPr lang="el-GR" sz="2100" dirty="0" err="1"/>
              <a:t>αὐτῷ</a:t>
            </a:r>
            <a:r>
              <a:rPr lang="el-GR" sz="2100" dirty="0"/>
              <a:t> </a:t>
            </a:r>
            <a:r>
              <a:rPr lang="el-GR" sz="2100" dirty="0" err="1"/>
              <a:t>γνωρίζεσθαι</a:t>
            </a:r>
            <a:r>
              <a:rPr lang="el-GR" sz="2100" dirty="0"/>
              <a:t> </a:t>
            </a:r>
            <a:r>
              <a:rPr lang="en-US" sz="2100" dirty="0"/>
              <a:t>       </a:t>
            </a:r>
            <a:r>
              <a:rPr lang="el-GR" sz="2100" dirty="0"/>
              <a:t>καὶ τὸ </a:t>
            </a:r>
            <a:r>
              <a:rPr lang="el-GR" sz="2100" dirty="0" err="1"/>
              <a:t>ἐκ</a:t>
            </a:r>
            <a:r>
              <a:rPr lang="el-GR" sz="2100" dirty="0"/>
              <a:t> τοῦ </a:t>
            </a:r>
            <a:r>
              <a:rPr lang="el-GR" sz="2100" dirty="0" err="1"/>
              <a:t>Πατρὸς</a:t>
            </a:r>
            <a:r>
              <a:rPr lang="el-GR" sz="2100" dirty="0"/>
              <a:t> </a:t>
            </a:r>
            <a:r>
              <a:rPr lang="el-GR" sz="2100" dirty="0" err="1"/>
              <a:t>ὑφεστάναι</a:t>
            </a:r>
            <a:r>
              <a:rPr lang="el-GR" sz="2100" dirty="0"/>
              <a:t>. </a:t>
            </a:r>
          </a:p>
          <a:p>
            <a:pPr marL="0" indent="0">
              <a:buNone/>
            </a:pPr>
            <a:r>
              <a:rPr lang="el-GR" sz="2100" b="1" dirty="0"/>
              <a:t>̔ Ο</a:t>
            </a:r>
            <a:r>
              <a:rPr lang="el-GR" sz="2100" dirty="0"/>
              <a:t> δὲ </a:t>
            </a:r>
            <a:r>
              <a:rPr lang="el-GR" sz="2100" b="1" dirty="0" err="1"/>
              <a:t>Υἱὸς</a:t>
            </a:r>
            <a:r>
              <a:rPr lang="el-GR" sz="2100" dirty="0"/>
              <a:t> ὁ τὸ </a:t>
            </a:r>
            <a:r>
              <a:rPr lang="el-GR" sz="2100" dirty="0" err="1"/>
              <a:t>ἐκ</a:t>
            </a:r>
            <a:r>
              <a:rPr lang="el-GR" sz="2100" dirty="0"/>
              <a:t> τοῦ </a:t>
            </a:r>
            <a:r>
              <a:rPr lang="el-GR" sz="2100" dirty="0" err="1"/>
              <a:t>Πατρὸς</a:t>
            </a:r>
            <a:r>
              <a:rPr lang="el-GR" sz="2100" dirty="0"/>
              <a:t> </a:t>
            </a:r>
            <a:r>
              <a:rPr lang="el-GR" sz="2100" dirty="0" err="1"/>
              <a:t>ἐκπορευόμενον</a:t>
            </a:r>
            <a:r>
              <a:rPr lang="el-GR" sz="2100" dirty="0"/>
              <a:t> </a:t>
            </a:r>
            <a:r>
              <a:rPr lang="el-GR" sz="2100" dirty="0" err="1"/>
              <a:t>Πνεῦμα</a:t>
            </a:r>
            <a:r>
              <a:rPr lang="el-GR" sz="2100" dirty="0"/>
              <a:t> δι’ </a:t>
            </a:r>
            <a:r>
              <a:rPr lang="el-GR" sz="2100" dirty="0" err="1"/>
              <a:t>ἑαυτου</a:t>
            </a:r>
            <a:r>
              <a:rPr lang="el-GR" sz="2100" dirty="0"/>
              <a:t>͂ καὶ μεθ’ </a:t>
            </a:r>
            <a:r>
              <a:rPr lang="el-GR" sz="2100" dirty="0" err="1"/>
              <a:t>ἑαυτου</a:t>
            </a:r>
            <a:r>
              <a:rPr lang="el-GR" sz="2100" dirty="0"/>
              <a:t>͂ </a:t>
            </a:r>
            <a:r>
              <a:rPr lang="el-GR" sz="2100" dirty="0" err="1"/>
              <a:t>γνωρίζων</a:t>
            </a:r>
            <a:r>
              <a:rPr lang="el-GR" sz="2100" dirty="0"/>
              <a:t>, </a:t>
            </a:r>
            <a:r>
              <a:rPr lang="el-GR" sz="2100" dirty="0" err="1"/>
              <a:t>μόνος</a:t>
            </a:r>
            <a:r>
              <a:rPr lang="el-GR" sz="2100" dirty="0"/>
              <a:t> </a:t>
            </a:r>
            <a:r>
              <a:rPr lang="el-GR" sz="2100" dirty="0" err="1"/>
              <a:t>μονογενῶς</a:t>
            </a:r>
            <a:r>
              <a:rPr lang="el-GR" sz="2100" dirty="0"/>
              <a:t> </a:t>
            </a:r>
            <a:r>
              <a:rPr lang="el-GR" sz="2100" dirty="0" err="1"/>
              <a:t>ἐκ</a:t>
            </a:r>
            <a:r>
              <a:rPr lang="el-GR" sz="2100" dirty="0"/>
              <a:t> τοῦ </a:t>
            </a:r>
            <a:r>
              <a:rPr lang="el-GR" sz="2100" dirty="0" err="1"/>
              <a:t>ἀγεννήτου</a:t>
            </a:r>
            <a:r>
              <a:rPr lang="el-GR" sz="2100" dirty="0"/>
              <a:t> </a:t>
            </a:r>
            <a:r>
              <a:rPr lang="el-GR" sz="2100" dirty="0" err="1"/>
              <a:t>φωτὸς</a:t>
            </a:r>
            <a:r>
              <a:rPr lang="el-GR" sz="2100" dirty="0"/>
              <a:t> </a:t>
            </a:r>
            <a:r>
              <a:rPr lang="el-GR" sz="2100" dirty="0" err="1"/>
              <a:t>ἐκλάμψας</a:t>
            </a:r>
            <a:r>
              <a:rPr lang="en-US" sz="2100" dirty="0"/>
              <a:t>… </a:t>
            </a:r>
            <a:r>
              <a:rPr lang="el-GR" sz="2100" dirty="0"/>
              <a:t> </a:t>
            </a:r>
            <a:r>
              <a:rPr lang="el-GR" sz="2100" dirty="0" err="1"/>
              <a:t>ἀλλα</a:t>
            </a:r>
            <a:r>
              <a:rPr lang="el-GR" sz="2100" dirty="0"/>
              <a:t>̀ </a:t>
            </a:r>
            <a:r>
              <a:rPr lang="el-GR" sz="2100" dirty="0" err="1"/>
              <a:t>τοῖς</a:t>
            </a:r>
            <a:r>
              <a:rPr lang="el-GR" sz="2100" dirty="0"/>
              <a:t> </a:t>
            </a:r>
            <a:r>
              <a:rPr lang="el-GR" sz="2100" dirty="0" err="1"/>
              <a:t>εἰρημένοις</a:t>
            </a:r>
            <a:r>
              <a:rPr lang="el-GR" sz="2100" dirty="0"/>
              <a:t> </a:t>
            </a:r>
            <a:r>
              <a:rPr lang="el-GR" sz="2100" dirty="0" err="1"/>
              <a:t>σημείοις</a:t>
            </a:r>
            <a:r>
              <a:rPr lang="el-GR" sz="2100" dirty="0"/>
              <a:t> </a:t>
            </a:r>
            <a:r>
              <a:rPr lang="el-GR" sz="2100" dirty="0" err="1"/>
              <a:t>μόνος</a:t>
            </a:r>
            <a:r>
              <a:rPr lang="el-GR" sz="2100" dirty="0"/>
              <a:t> </a:t>
            </a:r>
            <a:r>
              <a:rPr lang="el-GR" sz="2100" dirty="0" err="1"/>
              <a:t>γνωρίζεται</a:t>
            </a:r>
            <a:r>
              <a:rPr lang="el-GR" sz="2100" dirty="0"/>
              <a:t>.</a:t>
            </a:r>
            <a:endParaRPr lang="en-US" sz="2100" dirty="0"/>
          </a:p>
          <a:p>
            <a:pPr marL="0" indent="0">
              <a:buNone/>
            </a:pPr>
            <a:r>
              <a:rPr lang="el-GR" sz="2100" b="1" dirty="0"/>
              <a:t>̔ Ο</a:t>
            </a:r>
            <a:r>
              <a:rPr lang="el-GR" sz="2100" dirty="0"/>
              <a:t> δὲ </a:t>
            </a:r>
            <a:r>
              <a:rPr lang="el-GR" sz="2100" b="1" dirty="0" err="1"/>
              <a:t>ἐπι</a:t>
            </a:r>
            <a:r>
              <a:rPr lang="el-GR" sz="2100" b="1" dirty="0"/>
              <a:t>̀ </a:t>
            </a:r>
            <a:r>
              <a:rPr lang="el-GR" sz="2100" b="1" dirty="0" err="1"/>
              <a:t>πάντων</a:t>
            </a:r>
            <a:r>
              <a:rPr lang="el-GR" sz="2100" b="1" dirty="0"/>
              <a:t> </a:t>
            </a:r>
            <a:r>
              <a:rPr lang="el-GR" sz="2100" b="1" dirty="0" err="1"/>
              <a:t>Θεὸς</a:t>
            </a:r>
            <a:r>
              <a:rPr lang="el-GR" sz="2100" dirty="0"/>
              <a:t> </a:t>
            </a:r>
            <a:r>
              <a:rPr lang="el-GR" sz="2100" dirty="0" err="1"/>
              <a:t>ἐξαίρετόν</a:t>
            </a:r>
            <a:r>
              <a:rPr lang="el-GR" sz="2100" dirty="0"/>
              <a:t> τι </a:t>
            </a:r>
            <a:r>
              <a:rPr lang="el-GR" sz="2100" dirty="0" err="1"/>
              <a:t>γνώρισμα</a:t>
            </a:r>
            <a:r>
              <a:rPr lang="el-GR" sz="2100" dirty="0"/>
              <a:t> </a:t>
            </a:r>
            <a:r>
              <a:rPr lang="el-GR" sz="2100" dirty="0" err="1"/>
              <a:t>τῆς</a:t>
            </a:r>
            <a:r>
              <a:rPr lang="el-GR" sz="2100" dirty="0"/>
              <a:t> </a:t>
            </a:r>
            <a:r>
              <a:rPr lang="el-GR" sz="2100" dirty="0" err="1"/>
              <a:t>ἑαυτου</a:t>
            </a:r>
            <a:r>
              <a:rPr lang="el-GR" sz="2100" dirty="0"/>
              <a:t>͂ </a:t>
            </a:r>
            <a:r>
              <a:rPr lang="el-GR" sz="2100" dirty="0" err="1"/>
              <a:t>ὑποστάσεως</a:t>
            </a:r>
            <a:r>
              <a:rPr lang="el-GR" sz="2100" dirty="0"/>
              <a:t> </a:t>
            </a:r>
            <a:r>
              <a:rPr lang="el-GR" sz="2100" b="1" dirty="0"/>
              <a:t>τὸ </a:t>
            </a:r>
            <a:r>
              <a:rPr lang="el-GR" sz="2100" b="1" dirty="0" err="1"/>
              <a:t>Πατὴρ</a:t>
            </a:r>
            <a:r>
              <a:rPr lang="el-GR" sz="2100" b="1" dirty="0"/>
              <a:t> </a:t>
            </a:r>
            <a:r>
              <a:rPr lang="el-GR" sz="2100" b="1" dirty="0" err="1"/>
              <a:t>εἶναι</a:t>
            </a:r>
            <a:r>
              <a:rPr lang="el-GR" sz="2100" dirty="0"/>
              <a:t> καὶ </a:t>
            </a:r>
            <a:r>
              <a:rPr lang="el-GR" sz="2100" dirty="0" err="1"/>
              <a:t>ἐκ</a:t>
            </a:r>
            <a:r>
              <a:rPr lang="el-GR" sz="2100" dirty="0"/>
              <a:t> </a:t>
            </a:r>
            <a:r>
              <a:rPr lang="en-US" sz="2100" dirty="0"/>
              <a:t> </a:t>
            </a:r>
            <a:r>
              <a:rPr lang="el-GR" sz="2100" dirty="0" err="1"/>
              <a:t>μηδεμιᾶς</a:t>
            </a:r>
            <a:r>
              <a:rPr lang="el-GR" sz="2100" dirty="0"/>
              <a:t> </a:t>
            </a:r>
            <a:r>
              <a:rPr lang="el-GR" sz="2100" dirty="0" err="1"/>
              <a:t>αἰτίας</a:t>
            </a:r>
            <a:r>
              <a:rPr lang="el-GR" sz="2100" dirty="0"/>
              <a:t> </a:t>
            </a:r>
            <a:r>
              <a:rPr lang="el-GR" sz="2100" dirty="0" err="1"/>
              <a:t>ὑποσ</a:t>
            </a:r>
            <a:r>
              <a:rPr lang="el-GR" sz="2100" dirty="0"/>
              <a:t> </a:t>
            </a:r>
            <a:r>
              <a:rPr lang="el-GR" sz="2100" dirty="0" err="1"/>
              <a:t>τῆναι</a:t>
            </a:r>
            <a:r>
              <a:rPr lang="el-GR" sz="2100" dirty="0"/>
              <a:t> </a:t>
            </a:r>
            <a:r>
              <a:rPr lang="el-GR" sz="2100" dirty="0" err="1"/>
              <a:t>μόνος</a:t>
            </a:r>
            <a:r>
              <a:rPr lang="el-GR" sz="2100" dirty="0"/>
              <a:t> </a:t>
            </a:r>
            <a:r>
              <a:rPr lang="el-GR" sz="2100" dirty="0" err="1"/>
              <a:t>ἔχει</a:t>
            </a:r>
            <a:r>
              <a:rPr lang="el-GR" sz="2100" dirty="0"/>
              <a:t>, καὶ διὰ </a:t>
            </a:r>
            <a:r>
              <a:rPr lang="el-GR" sz="2100" dirty="0" err="1"/>
              <a:t>τούτου</a:t>
            </a:r>
            <a:r>
              <a:rPr lang="el-GR" sz="2100" dirty="0"/>
              <a:t> </a:t>
            </a:r>
            <a:r>
              <a:rPr lang="el-GR" sz="2100" dirty="0" err="1"/>
              <a:t>πάλιν</a:t>
            </a:r>
            <a:r>
              <a:rPr lang="el-GR" sz="2100" dirty="0"/>
              <a:t> τοῦ </a:t>
            </a:r>
            <a:r>
              <a:rPr lang="el-GR" sz="2100" dirty="0" err="1"/>
              <a:t>σημείου</a:t>
            </a:r>
            <a:r>
              <a:rPr lang="el-GR" sz="2100" dirty="0"/>
              <a:t> καὶ </a:t>
            </a:r>
            <a:r>
              <a:rPr lang="el-GR" sz="2100" dirty="0" err="1"/>
              <a:t>αὐτὸς</a:t>
            </a:r>
            <a:r>
              <a:rPr lang="el-GR" sz="2100" dirty="0"/>
              <a:t> </a:t>
            </a:r>
            <a:r>
              <a:rPr lang="el-GR" sz="2100" dirty="0" err="1"/>
              <a:t>ἰδιαζόντως</a:t>
            </a:r>
            <a:r>
              <a:rPr lang="el-GR" sz="2100" dirty="0"/>
              <a:t> </a:t>
            </a:r>
            <a:r>
              <a:rPr lang="el-GR" sz="2100" dirty="0" err="1"/>
              <a:t>ἐπιγινώσκεται</a:t>
            </a:r>
            <a:r>
              <a:rPr lang="el-GR" sz="2100" dirty="0"/>
              <a:t>. </a:t>
            </a:r>
          </a:p>
        </p:txBody>
      </p:sp>
    </p:spTree>
    <p:extLst>
      <p:ext uri="{BB962C8B-B14F-4D97-AF65-F5344CB8AC3E}">
        <p14:creationId xmlns:p14="http://schemas.microsoft.com/office/powerpoint/2010/main" val="2175812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11B65F-CFF5-3047-B768-1497BB5C906D}"/>
              </a:ext>
            </a:extLst>
          </p:cNvPr>
          <p:cNvSpPr>
            <a:spLocks noGrp="1"/>
          </p:cNvSpPr>
          <p:nvPr>
            <p:ph type="title"/>
          </p:nvPr>
        </p:nvSpPr>
        <p:spPr/>
        <p:txBody>
          <a:bodyPr/>
          <a:lstStyle/>
          <a:p>
            <a:r>
              <a:rPr lang="en-US" dirty="0"/>
              <a:t>Gregory of Nyssa, </a:t>
            </a:r>
            <a:r>
              <a:rPr lang="en-US" i="1" dirty="0"/>
              <a:t>ad </a:t>
            </a:r>
            <a:r>
              <a:rPr lang="en-US" i="1" dirty="0" err="1"/>
              <a:t>Petrum</a:t>
            </a:r>
            <a:endParaRPr lang="en-US" dirty="0"/>
          </a:p>
        </p:txBody>
      </p:sp>
      <p:sp>
        <p:nvSpPr>
          <p:cNvPr id="13" name="Content Placeholder 12">
            <a:extLst>
              <a:ext uri="{FF2B5EF4-FFF2-40B4-BE49-F238E27FC236}">
                <a16:creationId xmlns:a16="http://schemas.microsoft.com/office/drawing/2014/main" id="{4572BD23-DCED-1446-BFCC-F49B1C02EA34}"/>
              </a:ext>
            </a:extLst>
          </p:cNvPr>
          <p:cNvSpPr>
            <a:spLocks noGrp="1"/>
          </p:cNvSpPr>
          <p:nvPr>
            <p:ph sz="half" idx="1"/>
          </p:nvPr>
        </p:nvSpPr>
        <p:spPr>
          <a:xfrm>
            <a:off x="287867" y="2093976"/>
            <a:ext cx="5920845" cy="4611624"/>
          </a:xfrm>
        </p:spPr>
        <p:txBody>
          <a:bodyPr>
            <a:noAutofit/>
          </a:bodyPr>
          <a:lstStyle/>
          <a:p>
            <a:r>
              <a:rPr lang="en-US" sz="2100" dirty="0"/>
              <a:t>… </a:t>
            </a:r>
            <a:r>
              <a:rPr lang="en-US" sz="2100" b="1" dirty="0"/>
              <a:t>the Holy Spirit</a:t>
            </a:r>
            <a:r>
              <a:rPr lang="en-US" sz="2100" dirty="0"/>
              <a:t>… has this note of His  peculiarity according to hypostasis, </a:t>
            </a:r>
            <a:r>
              <a:rPr lang="en-US" sz="2100" b="1" dirty="0"/>
              <a:t>being known after the Son and together with the Son, and having subsistence from the Father. </a:t>
            </a:r>
          </a:p>
          <a:p>
            <a:r>
              <a:rPr lang="en-US" sz="2100" b="1" dirty="0"/>
              <a:t>The Son</a:t>
            </a:r>
            <a:r>
              <a:rPr lang="en-US" sz="2100" dirty="0"/>
              <a:t>, who through Himself and with Himself reveals the Spirit proceeding       from the Father, who alone shines forth    only-begotten-</a:t>
            </a:r>
            <a:r>
              <a:rPr lang="en-US" sz="2100" dirty="0" err="1"/>
              <a:t>ly</a:t>
            </a:r>
            <a:r>
              <a:rPr lang="en-US" sz="2100" dirty="0"/>
              <a:t> from the unbegotten  light… is known by these mentioned signs. </a:t>
            </a:r>
          </a:p>
          <a:p>
            <a:r>
              <a:rPr lang="en-US" sz="2100" dirty="0"/>
              <a:t>And </a:t>
            </a:r>
            <a:r>
              <a:rPr lang="en-US" sz="2100" b="1" dirty="0"/>
              <a:t>God over all</a:t>
            </a:r>
            <a:r>
              <a:rPr lang="en-US" sz="2100" dirty="0"/>
              <a:t> alone has a certain singular mark of His own hypostasis: </a:t>
            </a:r>
            <a:r>
              <a:rPr lang="en-US" sz="2100" b="1" dirty="0"/>
              <a:t>being the Father</a:t>
            </a:r>
            <a:r>
              <a:rPr lang="en-US" sz="2100" dirty="0"/>
              <a:t>, and hypostasizing from no cause, and by this sign again He is also individually recognized.</a:t>
            </a:r>
          </a:p>
        </p:txBody>
      </p:sp>
      <p:sp>
        <p:nvSpPr>
          <p:cNvPr id="14" name="Content Placeholder 13">
            <a:extLst>
              <a:ext uri="{FF2B5EF4-FFF2-40B4-BE49-F238E27FC236}">
                <a16:creationId xmlns:a16="http://schemas.microsoft.com/office/drawing/2014/main" id="{12576536-CE06-3B4E-81A9-9EFCAA522EE2}"/>
              </a:ext>
            </a:extLst>
          </p:cNvPr>
          <p:cNvSpPr>
            <a:spLocks noGrp="1"/>
          </p:cNvSpPr>
          <p:nvPr>
            <p:ph sz="half" idx="2"/>
          </p:nvPr>
        </p:nvSpPr>
        <p:spPr>
          <a:xfrm>
            <a:off x="6208712" y="2093977"/>
            <a:ext cx="5701517" cy="4323756"/>
          </a:xfrm>
        </p:spPr>
        <p:txBody>
          <a:bodyPr>
            <a:noAutofit/>
          </a:bodyPr>
          <a:lstStyle/>
          <a:p>
            <a:pPr marL="0" indent="0">
              <a:buNone/>
            </a:pPr>
            <a:r>
              <a:rPr lang="el-GR" sz="2100" b="1" dirty="0"/>
              <a:t>τὸ ῎</a:t>
            </a:r>
            <a:r>
              <a:rPr lang="el-GR" sz="2100" b="1" dirty="0" err="1"/>
              <a:t>Αγιον</a:t>
            </a:r>
            <a:r>
              <a:rPr lang="el-GR" sz="2100" b="1" dirty="0"/>
              <a:t> </a:t>
            </a:r>
            <a:r>
              <a:rPr lang="el-GR" sz="2100" b="1" dirty="0" err="1"/>
              <a:t>Πνεῦμα</a:t>
            </a:r>
            <a:r>
              <a:rPr lang="en-US" sz="2100" dirty="0"/>
              <a:t>…</a:t>
            </a:r>
            <a:r>
              <a:rPr lang="el-GR" sz="2100" dirty="0"/>
              <a:t> </a:t>
            </a:r>
            <a:r>
              <a:rPr lang="el-GR" sz="2100" dirty="0" err="1"/>
              <a:t>τοῦτο</a:t>
            </a:r>
            <a:r>
              <a:rPr lang="el-GR" sz="2100" dirty="0"/>
              <a:t> </a:t>
            </a:r>
            <a:r>
              <a:rPr lang="el-GR" sz="2100" dirty="0" err="1"/>
              <a:t>γνωριστικὸν</a:t>
            </a:r>
            <a:r>
              <a:rPr lang="el-GR" sz="2100" dirty="0"/>
              <a:t> </a:t>
            </a:r>
            <a:r>
              <a:rPr lang="el-GR" sz="2100" dirty="0" err="1"/>
              <a:t>ῆς</a:t>
            </a:r>
            <a:r>
              <a:rPr lang="el-GR" sz="2100" dirty="0"/>
              <a:t> </a:t>
            </a:r>
            <a:r>
              <a:rPr lang="el-GR" sz="2100" dirty="0" err="1"/>
              <a:t>κατα</a:t>
            </a:r>
            <a:r>
              <a:rPr lang="el-GR" sz="2100" dirty="0"/>
              <a:t>̀ </a:t>
            </a:r>
            <a:r>
              <a:rPr lang="el-GR" sz="2100" dirty="0" err="1"/>
              <a:t>τὴν</a:t>
            </a:r>
            <a:r>
              <a:rPr lang="el-GR" sz="2100" dirty="0"/>
              <a:t> </a:t>
            </a:r>
            <a:r>
              <a:rPr lang="el-GR" sz="2100" dirty="0" err="1"/>
              <a:t>ὑπόστασιν</a:t>
            </a:r>
            <a:r>
              <a:rPr lang="el-GR" sz="2100" dirty="0"/>
              <a:t> </a:t>
            </a:r>
            <a:r>
              <a:rPr lang="el-GR" sz="2100" dirty="0" err="1"/>
              <a:t>ἰδιότητος</a:t>
            </a:r>
            <a:r>
              <a:rPr lang="el-GR" sz="2100" dirty="0"/>
              <a:t> </a:t>
            </a:r>
            <a:r>
              <a:rPr lang="el-GR" sz="2100" dirty="0" err="1"/>
              <a:t>σημεῖον</a:t>
            </a:r>
            <a:r>
              <a:rPr lang="el-GR" sz="2100" dirty="0"/>
              <a:t> </a:t>
            </a:r>
            <a:r>
              <a:rPr lang="el-GR" sz="2100" dirty="0" err="1"/>
              <a:t>ἔχει</a:t>
            </a:r>
            <a:r>
              <a:rPr lang="el-GR" sz="2100" dirty="0"/>
              <a:t>, </a:t>
            </a:r>
            <a:r>
              <a:rPr lang="el-GR" sz="2100" b="1" dirty="0"/>
              <a:t>τὸ </a:t>
            </a:r>
            <a:r>
              <a:rPr lang="el-GR" sz="2100" b="1" dirty="0" err="1"/>
              <a:t>μετα</a:t>
            </a:r>
            <a:r>
              <a:rPr lang="el-GR" sz="2100" b="1" dirty="0"/>
              <a:t>̀ </a:t>
            </a:r>
            <a:r>
              <a:rPr lang="el-GR" sz="2100" b="1" dirty="0" err="1"/>
              <a:t>τὸν</a:t>
            </a:r>
            <a:r>
              <a:rPr lang="el-GR" sz="2100" b="1" dirty="0"/>
              <a:t> </a:t>
            </a:r>
            <a:r>
              <a:rPr lang="el-GR" sz="2100" b="1" dirty="0" err="1"/>
              <a:t>Υἱὸν</a:t>
            </a:r>
            <a:r>
              <a:rPr lang="el-GR" sz="2100" b="1" dirty="0"/>
              <a:t> καὶ </a:t>
            </a:r>
            <a:r>
              <a:rPr lang="el-GR" sz="2100" b="1" dirty="0" err="1"/>
              <a:t>σὺν</a:t>
            </a:r>
            <a:r>
              <a:rPr lang="el-GR" sz="2100" b="1" dirty="0"/>
              <a:t> </a:t>
            </a:r>
            <a:r>
              <a:rPr lang="el-GR" sz="2100" b="1" dirty="0" err="1"/>
              <a:t>αὐτῷ</a:t>
            </a:r>
            <a:r>
              <a:rPr lang="el-GR" sz="2100" b="1" dirty="0"/>
              <a:t> </a:t>
            </a:r>
            <a:r>
              <a:rPr lang="el-GR" sz="2100" b="1" dirty="0" err="1"/>
              <a:t>γνωρίζεσθαι</a:t>
            </a:r>
            <a:r>
              <a:rPr lang="el-GR" sz="2100" b="1" dirty="0"/>
              <a:t> καὶ τὸ </a:t>
            </a:r>
            <a:r>
              <a:rPr lang="el-GR" sz="2100" b="1" dirty="0" err="1"/>
              <a:t>ἐκ</a:t>
            </a:r>
            <a:r>
              <a:rPr lang="el-GR" sz="2100" b="1" dirty="0"/>
              <a:t> τοῦ </a:t>
            </a:r>
            <a:r>
              <a:rPr lang="el-GR" sz="2100" b="1" dirty="0" err="1"/>
              <a:t>Πατρὸς</a:t>
            </a:r>
            <a:r>
              <a:rPr lang="el-GR" sz="2100" b="1" dirty="0"/>
              <a:t> </a:t>
            </a:r>
            <a:r>
              <a:rPr lang="el-GR" sz="2100" b="1" dirty="0" err="1"/>
              <a:t>ὑφεστάναι</a:t>
            </a:r>
            <a:r>
              <a:rPr lang="el-GR" sz="2100" b="1" dirty="0"/>
              <a:t>. </a:t>
            </a:r>
          </a:p>
          <a:p>
            <a:pPr marL="0" indent="0">
              <a:buNone/>
            </a:pPr>
            <a:r>
              <a:rPr lang="el-GR" sz="2100" b="1" dirty="0"/>
              <a:t>̔ Ο</a:t>
            </a:r>
            <a:r>
              <a:rPr lang="el-GR" sz="2100" dirty="0"/>
              <a:t> δὲ </a:t>
            </a:r>
            <a:r>
              <a:rPr lang="el-GR" sz="2100" b="1" dirty="0" err="1"/>
              <a:t>Υἱὸς</a:t>
            </a:r>
            <a:r>
              <a:rPr lang="el-GR" sz="2100" dirty="0"/>
              <a:t> ὁ τὸ </a:t>
            </a:r>
            <a:r>
              <a:rPr lang="el-GR" sz="2100" dirty="0" err="1"/>
              <a:t>ἐκ</a:t>
            </a:r>
            <a:r>
              <a:rPr lang="el-GR" sz="2100" dirty="0"/>
              <a:t> τοῦ </a:t>
            </a:r>
            <a:r>
              <a:rPr lang="el-GR" sz="2100" dirty="0" err="1"/>
              <a:t>Πατρὸς</a:t>
            </a:r>
            <a:r>
              <a:rPr lang="el-GR" sz="2100" dirty="0"/>
              <a:t> </a:t>
            </a:r>
            <a:r>
              <a:rPr lang="el-GR" sz="2100" dirty="0" err="1"/>
              <a:t>ἐκπορευόμενον</a:t>
            </a:r>
            <a:r>
              <a:rPr lang="el-GR" sz="2100" dirty="0"/>
              <a:t> </a:t>
            </a:r>
            <a:r>
              <a:rPr lang="el-GR" sz="2100" dirty="0" err="1"/>
              <a:t>Πνεῦμα</a:t>
            </a:r>
            <a:r>
              <a:rPr lang="el-GR" sz="2100" dirty="0"/>
              <a:t> δι’ </a:t>
            </a:r>
            <a:r>
              <a:rPr lang="el-GR" sz="2100" dirty="0" err="1"/>
              <a:t>ἑαυτου</a:t>
            </a:r>
            <a:r>
              <a:rPr lang="el-GR" sz="2100" dirty="0"/>
              <a:t>͂ καὶ μεθ’ </a:t>
            </a:r>
            <a:r>
              <a:rPr lang="el-GR" sz="2100" dirty="0" err="1"/>
              <a:t>ἑαυτου</a:t>
            </a:r>
            <a:r>
              <a:rPr lang="el-GR" sz="2100" dirty="0"/>
              <a:t>͂ </a:t>
            </a:r>
            <a:r>
              <a:rPr lang="el-GR" sz="2100" dirty="0" err="1"/>
              <a:t>γνωρίζων</a:t>
            </a:r>
            <a:r>
              <a:rPr lang="el-GR" sz="2100" dirty="0"/>
              <a:t>, </a:t>
            </a:r>
            <a:r>
              <a:rPr lang="el-GR" sz="2100" dirty="0" err="1"/>
              <a:t>μόνος</a:t>
            </a:r>
            <a:r>
              <a:rPr lang="el-GR" sz="2100" dirty="0"/>
              <a:t> </a:t>
            </a:r>
            <a:r>
              <a:rPr lang="el-GR" sz="2100" dirty="0" err="1"/>
              <a:t>μονογενῶς</a:t>
            </a:r>
            <a:r>
              <a:rPr lang="el-GR" sz="2100" dirty="0"/>
              <a:t> </a:t>
            </a:r>
            <a:r>
              <a:rPr lang="el-GR" sz="2100" dirty="0" err="1"/>
              <a:t>ἐκ</a:t>
            </a:r>
            <a:r>
              <a:rPr lang="el-GR" sz="2100" dirty="0"/>
              <a:t> τοῦ </a:t>
            </a:r>
            <a:r>
              <a:rPr lang="el-GR" sz="2100" dirty="0" err="1"/>
              <a:t>ἀγεννήτου</a:t>
            </a:r>
            <a:r>
              <a:rPr lang="el-GR" sz="2100" dirty="0"/>
              <a:t> </a:t>
            </a:r>
            <a:r>
              <a:rPr lang="el-GR" sz="2100" dirty="0" err="1"/>
              <a:t>φωτὸς</a:t>
            </a:r>
            <a:r>
              <a:rPr lang="el-GR" sz="2100" dirty="0"/>
              <a:t> </a:t>
            </a:r>
            <a:r>
              <a:rPr lang="el-GR" sz="2100" dirty="0" err="1"/>
              <a:t>ἐκλάμψας</a:t>
            </a:r>
            <a:r>
              <a:rPr lang="en-US" sz="2100" dirty="0"/>
              <a:t>… </a:t>
            </a:r>
            <a:r>
              <a:rPr lang="el-GR" sz="2100" dirty="0"/>
              <a:t> </a:t>
            </a:r>
            <a:r>
              <a:rPr lang="el-GR" sz="2100" dirty="0" err="1"/>
              <a:t>ἀλλα</a:t>
            </a:r>
            <a:r>
              <a:rPr lang="el-GR" sz="2100" dirty="0"/>
              <a:t>̀ </a:t>
            </a:r>
            <a:r>
              <a:rPr lang="el-GR" sz="2100" dirty="0" err="1"/>
              <a:t>τοῖς</a:t>
            </a:r>
            <a:r>
              <a:rPr lang="el-GR" sz="2100" dirty="0"/>
              <a:t> </a:t>
            </a:r>
            <a:r>
              <a:rPr lang="el-GR" sz="2100" dirty="0" err="1"/>
              <a:t>εἰρημένοις</a:t>
            </a:r>
            <a:r>
              <a:rPr lang="el-GR" sz="2100" dirty="0"/>
              <a:t> </a:t>
            </a:r>
            <a:r>
              <a:rPr lang="el-GR" sz="2100" dirty="0" err="1"/>
              <a:t>σημείοις</a:t>
            </a:r>
            <a:r>
              <a:rPr lang="el-GR" sz="2100" dirty="0"/>
              <a:t> </a:t>
            </a:r>
            <a:r>
              <a:rPr lang="el-GR" sz="2100" dirty="0" err="1"/>
              <a:t>μόνος</a:t>
            </a:r>
            <a:r>
              <a:rPr lang="el-GR" sz="2100" dirty="0"/>
              <a:t> </a:t>
            </a:r>
            <a:r>
              <a:rPr lang="el-GR" sz="2100" dirty="0" err="1"/>
              <a:t>γνωρίζεται</a:t>
            </a:r>
            <a:r>
              <a:rPr lang="el-GR" sz="2100" dirty="0"/>
              <a:t>.</a:t>
            </a:r>
            <a:endParaRPr lang="en-US" sz="2100" dirty="0"/>
          </a:p>
          <a:p>
            <a:pPr marL="0" indent="0">
              <a:buNone/>
            </a:pPr>
            <a:r>
              <a:rPr lang="el-GR" sz="2100" b="1" dirty="0"/>
              <a:t>̔ Ο</a:t>
            </a:r>
            <a:r>
              <a:rPr lang="el-GR" sz="2100" dirty="0"/>
              <a:t> δὲ </a:t>
            </a:r>
            <a:r>
              <a:rPr lang="el-GR" sz="2100" b="1" dirty="0" err="1"/>
              <a:t>ἐπι</a:t>
            </a:r>
            <a:r>
              <a:rPr lang="el-GR" sz="2100" b="1" dirty="0"/>
              <a:t>̀ </a:t>
            </a:r>
            <a:r>
              <a:rPr lang="el-GR" sz="2100" b="1" dirty="0" err="1"/>
              <a:t>πάντων</a:t>
            </a:r>
            <a:r>
              <a:rPr lang="el-GR" sz="2100" b="1" dirty="0"/>
              <a:t> </a:t>
            </a:r>
            <a:r>
              <a:rPr lang="el-GR" sz="2100" b="1" dirty="0" err="1"/>
              <a:t>Θεὸς</a:t>
            </a:r>
            <a:r>
              <a:rPr lang="el-GR" sz="2100" dirty="0"/>
              <a:t> </a:t>
            </a:r>
            <a:r>
              <a:rPr lang="el-GR" sz="2100" dirty="0" err="1"/>
              <a:t>ἐξαίρετόν</a:t>
            </a:r>
            <a:r>
              <a:rPr lang="el-GR" sz="2100" dirty="0"/>
              <a:t> τι </a:t>
            </a:r>
            <a:r>
              <a:rPr lang="el-GR" sz="2100" dirty="0" err="1"/>
              <a:t>γνώρισμα</a:t>
            </a:r>
            <a:r>
              <a:rPr lang="el-GR" sz="2100" dirty="0"/>
              <a:t> </a:t>
            </a:r>
            <a:r>
              <a:rPr lang="el-GR" sz="2100" dirty="0" err="1"/>
              <a:t>τῆς</a:t>
            </a:r>
            <a:r>
              <a:rPr lang="el-GR" sz="2100" dirty="0"/>
              <a:t> </a:t>
            </a:r>
            <a:r>
              <a:rPr lang="el-GR" sz="2100" dirty="0" err="1"/>
              <a:t>ἑαυτου</a:t>
            </a:r>
            <a:r>
              <a:rPr lang="el-GR" sz="2100" dirty="0"/>
              <a:t>͂ </a:t>
            </a:r>
            <a:r>
              <a:rPr lang="el-GR" sz="2100" dirty="0" err="1"/>
              <a:t>ὑποστάσεως</a:t>
            </a:r>
            <a:r>
              <a:rPr lang="el-GR" sz="2100" dirty="0"/>
              <a:t> </a:t>
            </a:r>
            <a:r>
              <a:rPr lang="el-GR" sz="2100" b="1" dirty="0"/>
              <a:t>τὸ </a:t>
            </a:r>
            <a:r>
              <a:rPr lang="el-GR" sz="2100" b="1" dirty="0" err="1"/>
              <a:t>Πατὴρ</a:t>
            </a:r>
            <a:r>
              <a:rPr lang="el-GR" sz="2100" b="1" dirty="0"/>
              <a:t> </a:t>
            </a:r>
            <a:r>
              <a:rPr lang="el-GR" sz="2100" b="1" dirty="0" err="1"/>
              <a:t>εἶναι</a:t>
            </a:r>
            <a:r>
              <a:rPr lang="el-GR" sz="2100" dirty="0"/>
              <a:t> καὶ </a:t>
            </a:r>
            <a:r>
              <a:rPr lang="el-GR" sz="2100" dirty="0" err="1"/>
              <a:t>ἐκ</a:t>
            </a:r>
            <a:r>
              <a:rPr lang="el-GR" sz="2100" dirty="0"/>
              <a:t> </a:t>
            </a:r>
            <a:r>
              <a:rPr lang="en-US" sz="2100" dirty="0"/>
              <a:t> </a:t>
            </a:r>
            <a:r>
              <a:rPr lang="el-GR" sz="2100" dirty="0" err="1"/>
              <a:t>μηδεμιᾶς</a:t>
            </a:r>
            <a:r>
              <a:rPr lang="el-GR" sz="2100" dirty="0"/>
              <a:t> </a:t>
            </a:r>
            <a:r>
              <a:rPr lang="el-GR" sz="2100" dirty="0" err="1"/>
              <a:t>αἰτίας</a:t>
            </a:r>
            <a:r>
              <a:rPr lang="el-GR" sz="2100" dirty="0"/>
              <a:t> </a:t>
            </a:r>
            <a:r>
              <a:rPr lang="el-GR" sz="2100" dirty="0" err="1"/>
              <a:t>ὑποσ</a:t>
            </a:r>
            <a:r>
              <a:rPr lang="el-GR" sz="2100" dirty="0"/>
              <a:t> </a:t>
            </a:r>
            <a:r>
              <a:rPr lang="el-GR" sz="2100" dirty="0" err="1"/>
              <a:t>τῆναι</a:t>
            </a:r>
            <a:r>
              <a:rPr lang="el-GR" sz="2100" dirty="0"/>
              <a:t> </a:t>
            </a:r>
            <a:r>
              <a:rPr lang="el-GR" sz="2100" dirty="0" err="1"/>
              <a:t>μόνος</a:t>
            </a:r>
            <a:r>
              <a:rPr lang="el-GR" sz="2100" dirty="0"/>
              <a:t> </a:t>
            </a:r>
            <a:r>
              <a:rPr lang="el-GR" sz="2100" dirty="0" err="1"/>
              <a:t>ἔχει</a:t>
            </a:r>
            <a:r>
              <a:rPr lang="el-GR" sz="2100" dirty="0"/>
              <a:t>, καὶ διὰ </a:t>
            </a:r>
            <a:r>
              <a:rPr lang="el-GR" sz="2100" dirty="0" err="1"/>
              <a:t>τούτου</a:t>
            </a:r>
            <a:r>
              <a:rPr lang="el-GR" sz="2100" dirty="0"/>
              <a:t> </a:t>
            </a:r>
            <a:r>
              <a:rPr lang="el-GR" sz="2100" dirty="0" err="1"/>
              <a:t>πάλιν</a:t>
            </a:r>
            <a:r>
              <a:rPr lang="el-GR" sz="2100" dirty="0"/>
              <a:t> τοῦ </a:t>
            </a:r>
            <a:r>
              <a:rPr lang="el-GR" sz="2100" dirty="0" err="1"/>
              <a:t>σημείου</a:t>
            </a:r>
            <a:r>
              <a:rPr lang="el-GR" sz="2100" dirty="0"/>
              <a:t> καὶ </a:t>
            </a:r>
            <a:r>
              <a:rPr lang="el-GR" sz="2100" dirty="0" err="1"/>
              <a:t>αὐτὸς</a:t>
            </a:r>
            <a:r>
              <a:rPr lang="el-GR" sz="2100" dirty="0"/>
              <a:t> </a:t>
            </a:r>
            <a:r>
              <a:rPr lang="el-GR" sz="2100" dirty="0" err="1"/>
              <a:t>ἰδιαζόντως</a:t>
            </a:r>
            <a:r>
              <a:rPr lang="el-GR" sz="2100" dirty="0"/>
              <a:t> </a:t>
            </a:r>
            <a:r>
              <a:rPr lang="el-GR" sz="2100" dirty="0" err="1"/>
              <a:t>ἐπιγινώσκεται</a:t>
            </a:r>
            <a:r>
              <a:rPr lang="el-GR" sz="2100" dirty="0"/>
              <a:t>. </a:t>
            </a:r>
          </a:p>
        </p:txBody>
      </p:sp>
    </p:spTree>
    <p:extLst>
      <p:ext uri="{BB962C8B-B14F-4D97-AF65-F5344CB8AC3E}">
        <p14:creationId xmlns:p14="http://schemas.microsoft.com/office/powerpoint/2010/main" val="33490537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11B65F-CFF5-3047-B768-1497BB5C906D}"/>
              </a:ext>
            </a:extLst>
          </p:cNvPr>
          <p:cNvSpPr>
            <a:spLocks noGrp="1"/>
          </p:cNvSpPr>
          <p:nvPr>
            <p:ph type="title"/>
          </p:nvPr>
        </p:nvSpPr>
        <p:spPr/>
        <p:txBody>
          <a:bodyPr/>
          <a:lstStyle/>
          <a:p>
            <a:r>
              <a:rPr lang="en-US" dirty="0"/>
              <a:t>Gregory of Nyssa, </a:t>
            </a:r>
            <a:r>
              <a:rPr lang="en-US" i="1" dirty="0"/>
              <a:t>ad </a:t>
            </a:r>
            <a:r>
              <a:rPr lang="en-US" i="1" dirty="0" err="1"/>
              <a:t>Petrum</a:t>
            </a:r>
            <a:endParaRPr lang="en-US" dirty="0"/>
          </a:p>
        </p:txBody>
      </p:sp>
      <p:sp>
        <p:nvSpPr>
          <p:cNvPr id="13" name="Content Placeholder 12">
            <a:extLst>
              <a:ext uri="{FF2B5EF4-FFF2-40B4-BE49-F238E27FC236}">
                <a16:creationId xmlns:a16="http://schemas.microsoft.com/office/drawing/2014/main" id="{4572BD23-DCED-1446-BFCC-F49B1C02EA34}"/>
              </a:ext>
            </a:extLst>
          </p:cNvPr>
          <p:cNvSpPr>
            <a:spLocks noGrp="1"/>
          </p:cNvSpPr>
          <p:nvPr>
            <p:ph sz="half" idx="1"/>
          </p:nvPr>
        </p:nvSpPr>
        <p:spPr>
          <a:xfrm>
            <a:off x="287867" y="2093976"/>
            <a:ext cx="5920845" cy="4611624"/>
          </a:xfrm>
        </p:spPr>
        <p:txBody>
          <a:bodyPr>
            <a:noAutofit/>
          </a:bodyPr>
          <a:lstStyle/>
          <a:p>
            <a:r>
              <a:rPr lang="en-US" sz="2100" dirty="0"/>
              <a:t>… </a:t>
            </a:r>
            <a:r>
              <a:rPr lang="en-US" sz="2100" b="1" dirty="0"/>
              <a:t>the Holy Spirit</a:t>
            </a:r>
            <a:r>
              <a:rPr lang="en-US" sz="2100" dirty="0"/>
              <a:t>… has this note of His  peculiarity according to hypostasis, </a:t>
            </a:r>
            <a:r>
              <a:rPr lang="en-US" sz="2100" b="1" dirty="0"/>
              <a:t>being known after the Son and together with the Son, and having subsistence from the Father. </a:t>
            </a:r>
          </a:p>
          <a:p>
            <a:r>
              <a:rPr lang="en-US" sz="2100" b="1" dirty="0"/>
              <a:t>The Son</a:t>
            </a:r>
            <a:r>
              <a:rPr lang="en-US" sz="2100" dirty="0"/>
              <a:t>, who </a:t>
            </a:r>
            <a:r>
              <a:rPr lang="en-US" sz="2100" b="1" dirty="0"/>
              <a:t>through Himself and with Himself reveals the Spirit proceeding from the Father, who alone shines forth only-begotten-</a:t>
            </a:r>
            <a:r>
              <a:rPr lang="en-US" sz="2100" b="1" dirty="0" err="1"/>
              <a:t>ly</a:t>
            </a:r>
            <a:r>
              <a:rPr lang="en-US" sz="2100" b="1" dirty="0"/>
              <a:t> from the unbegotten light</a:t>
            </a:r>
            <a:r>
              <a:rPr lang="en-US" sz="2100" dirty="0"/>
              <a:t>… is known by these mentioned signs. </a:t>
            </a:r>
          </a:p>
          <a:p>
            <a:r>
              <a:rPr lang="en-US" sz="2100" dirty="0"/>
              <a:t>And </a:t>
            </a:r>
            <a:r>
              <a:rPr lang="en-US" sz="2100" b="1" dirty="0"/>
              <a:t>God over all</a:t>
            </a:r>
            <a:r>
              <a:rPr lang="en-US" sz="2100" dirty="0"/>
              <a:t> alone has a certain singular mark of His own hypostasis: </a:t>
            </a:r>
            <a:r>
              <a:rPr lang="en-US" sz="2100" b="1" dirty="0"/>
              <a:t>being the Father</a:t>
            </a:r>
            <a:r>
              <a:rPr lang="en-US" sz="2100" dirty="0"/>
              <a:t>, and hypostasizing from no cause, and by this sign again He is also individually recognized.</a:t>
            </a:r>
          </a:p>
        </p:txBody>
      </p:sp>
      <p:sp>
        <p:nvSpPr>
          <p:cNvPr id="14" name="Content Placeholder 13">
            <a:extLst>
              <a:ext uri="{FF2B5EF4-FFF2-40B4-BE49-F238E27FC236}">
                <a16:creationId xmlns:a16="http://schemas.microsoft.com/office/drawing/2014/main" id="{12576536-CE06-3B4E-81A9-9EFCAA522EE2}"/>
              </a:ext>
            </a:extLst>
          </p:cNvPr>
          <p:cNvSpPr>
            <a:spLocks noGrp="1"/>
          </p:cNvSpPr>
          <p:nvPr>
            <p:ph sz="half" idx="2"/>
          </p:nvPr>
        </p:nvSpPr>
        <p:spPr>
          <a:xfrm>
            <a:off x="6208712" y="2093977"/>
            <a:ext cx="5847821" cy="4323756"/>
          </a:xfrm>
        </p:spPr>
        <p:txBody>
          <a:bodyPr>
            <a:noAutofit/>
          </a:bodyPr>
          <a:lstStyle/>
          <a:p>
            <a:pPr marL="0" indent="0">
              <a:buNone/>
            </a:pPr>
            <a:r>
              <a:rPr lang="el-GR" sz="2100" b="1" dirty="0"/>
              <a:t>τὸ ῎</a:t>
            </a:r>
            <a:r>
              <a:rPr lang="el-GR" sz="2100" b="1" dirty="0" err="1"/>
              <a:t>Αγιον</a:t>
            </a:r>
            <a:r>
              <a:rPr lang="el-GR" sz="2100" b="1" dirty="0"/>
              <a:t> </a:t>
            </a:r>
            <a:r>
              <a:rPr lang="el-GR" sz="2100" b="1" dirty="0" err="1"/>
              <a:t>Πνεῦμα</a:t>
            </a:r>
            <a:r>
              <a:rPr lang="en-US" sz="2100" dirty="0"/>
              <a:t>…</a:t>
            </a:r>
            <a:r>
              <a:rPr lang="el-GR" sz="2100" dirty="0"/>
              <a:t> </a:t>
            </a:r>
            <a:r>
              <a:rPr lang="el-GR" sz="2100" dirty="0" err="1"/>
              <a:t>τοῦτο</a:t>
            </a:r>
            <a:r>
              <a:rPr lang="el-GR" sz="2100" dirty="0"/>
              <a:t> </a:t>
            </a:r>
            <a:r>
              <a:rPr lang="el-GR" sz="2100" dirty="0" err="1"/>
              <a:t>γνωριστικὸν</a:t>
            </a:r>
            <a:r>
              <a:rPr lang="el-GR" sz="2100" dirty="0"/>
              <a:t> </a:t>
            </a:r>
            <a:r>
              <a:rPr lang="el-GR" sz="2100" dirty="0" err="1"/>
              <a:t>ῆς</a:t>
            </a:r>
            <a:r>
              <a:rPr lang="el-GR" sz="2100" dirty="0"/>
              <a:t> </a:t>
            </a:r>
            <a:r>
              <a:rPr lang="en-US" sz="2100" dirty="0"/>
              <a:t> </a:t>
            </a:r>
            <a:r>
              <a:rPr lang="el-GR" sz="2100" dirty="0" err="1"/>
              <a:t>κατα</a:t>
            </a:r>
            <a:r>
              <a:rPr lang="el-GR" sz="2100" dirty="0"/>
              <a:t>̀ </a:t>
            </a:r>
            <a:r>
              <a:rPr lang="el-GR" sz="2100" dirty="0" err="1"/>
              <a:t>τὴν</a:t>
            </a:r>
            <a:r>
              <a:rPr lang="el-GR" sz="2100" dirty="0"/>
              <a:t> </a:t>
            </a:r>
            <a:r>
              <a:rPr lang="el-GR" sz="2100" dirty="0" err="1"/>
              <a:t>ὑπόστασιν</a:t>
            </a:r>
            <a:r>
              <a:rPr lang="el-GR" sz="2100" dirty="0"/>
              <a:t> </a:t>
            </a:r>
            <a:r>
              <a:rPr lang="el-GR" sz="2100" dirty="0" err="1"/>
              <a:t>ἰδιότητος</a:t>
            </a:r>
            <a:r>
              <a:rPr lang="el-GR" sz="2100" dirty="0"/>
              <a:t> </a:t>
            </a:r>
            <a:r>
              <a:rPr lang="el-GR" sz="2100" dirty="0" err="1"/>
              <a:t>σημεῖον</a:t>
            </a:r>
            <a:r>
              <a:rPr lang="el-GR" sz="2100" dirty="0"/>
              <a:t> </a:t>
            </a:r>
            <a:r>
              <a:rPr lang="el-GR" sz="2100" dirty="0" err="1"/>
              <a:t>ἔχει</a:t>
            </a:r>
            <a:r>
              <a:rPr lang="el-GR" sz="2100" dirty="0"/>
              <a:t>, </a:t>
            </a:r>
            <a:r>
              <a:rPr lang="el-GR" sz="2100" b="1" dirty="0"/>
              <a:t>τὸ </a:t>
            </a:r>
            <a:r>
              <a:rPr lang="el-GR" sz="2100" b="1" dirty="0" err="1"/>
              <a:t>μετα</a:t>
            </a:r>
            <a:r>
              <a:rPr lang="el-GR" sz="2100" b="1" dirty="0"/>
              <a:t>̀ </a:t>
            </a:r>
            <a:r>
              <a:rPr lang="el-GR" sz="2100" b="1" dirty="0" err="1"/>
              <a:t>τὸν</a:t>
            </a:r>
            <a:r>
              <a:rPr lang="el-GR" sz="2100" b="1" dirty="0"/>
              <a:t> </a:t>
            </a:r>
            <a:r>
              <a:rPr lang="el-GR" sz="2100" b="1" dirty="0" err="1"/>
              <a:t>Υἱὸν</a:t>
            </a:r>
            <a:r>
              <a:rPr lang="el-GR" sz="2100" b="1" dirty="0"/>
              <a:t> καὶ </a:t>
            </a:r>
            <a:r>
              <a:rPr lang="el-GR" sz="2100" b="1" dirty="0" err="1"/>
              <a:t>σὺν</a:t>
            </a:r>
            <a:r>
              <a:rPr lang="el-GR" sz="2100" b="1" dirty="0"/>
              <a:t> </a:t>
            </a:r>
            <a:r>
              <a:rPr lang="el-GR" sz="2100" b="1" dirty="0" err="1"/>
              <a:t>αὐτῷ</a:t>
            </a:r>
            <a:r>
              <a:rPr lang="el-GR" sz="2100" b="1" dirty="0"/>
              <a:t> </a:t>
            </a:r>
            <a:r>
              <a:rPr lang="el-GR" sz="2100" b="1" dirty="0" err="1"/>
              <a:t>γνωρίζεσθαι</a:t>
            </a:r>
            <a:r>
              <a:rPr lang="el-GR" sz="2100" b="1" dirty="0"/>
              <a:t> </a:t>
            </a:r>
            <a:r>
              <a:rPr lang="en-US" sz="2100" b="1" dirty="0"/>
              <a:t>  </a:t>
            </a:r>
            <a:r>
              <a:rPr lang="el-GR" sz="2100" b="1" dirty="0"/>
              <a:t>καὶ τὸ </a:t>
            </a:r>
            <a:r>
              <a:rPr lang="el-GR" sz="2100" b="1" dirty="0" err="1"/>
              <a:t>ἐκ</a:t>
            </a:r>
            <a:r>
              <a:rPr lang="el-GR" sz="2100" b="1" dirty="0"/>
              <a:t> τοῦ </a:t>
            </a:r>
            <a:r>
              <a:rPr lang="el-GR" sz="2100" b="1" dirty="0" err="1"/>
              <a:t>Πατρὸς</a:t>
            </a:r>
            <a:r>
              <a:rPr lang="el-GR" sz="2100" b="1" dirty="0"/>
              <a:t> </a:t>
            </a:r>
            <a:r>
              <a:rPr lang="el-GR" sz="2100" b="1" dirty="0" err="1"/>
              <a:t>ὑφεστάναι</a:t>
            </a:r>
            <a:r>
              <a:rPr lang="el-GR" sz="2100" b="1" dirty="0"/>
              <a:t>. </a:t>
            </a:r>
          </a:p>
          <a:p>
            <a:pPr marL="0" indent="0">
              <a:buNone/>
            </a:pPr>
            <a:r>
              <a:rPr lang="el-GR" sz="2100" b="1" dirty="0"/>
              <a:t>̔ Ο</a:t>
            </a:r>
            <a:r>
              <a:rPr lang="el-GR" sz="2100" dirty="0"/>
              <a:t> δὲ </a:t>
            </a:r>
            <a:r>
              <a:rPr lang="el-GR" sz="2100" b="1" dirty="0" err="1"/>
              <a:t>Υἱὸς</a:t>
            </a:r>
            <a:r>
              <a:rPr lang="el-GR" sz="2100" dirty="0"/>
              <a:t> ὁ </a:t>
            </a:r>
            <a:r>
              <a:rPr lang="el-GR" sz="2100" b="1" dirty="0"/>
              <a:t>τὸ </a:t>
            </a:r>
            <a:r>
              <a:rPr lang="el-GR" sz="2100" b="1" dirty="0" err="1"/>
              <a:t>ἐκ</a:t>
            </a:r>
            <a:r>
              <a:rPr lang="el-GR" sz="2100" b="1" dirty="0"/>
              <a:t> τοῦ </a:t>
            </a:r>
            <a:r>
              <a:rPr lang="el-GR" sz="2100" b="1" dirty="0" err="1"/>
              <a:t>Πατρὸς</a:t>
            </a:r>
            <a:r>
              <a:rPr lang="el-GR" sz="2100" b="1" dirty="0"/>
              <a:t> </a:t>
            </a:r>
            <a:r>
              <a:rPr lang="el-GR" sz="2100" b="1" dirty="0" err="1"/>
              <a:t>ἐκπορευόμενον</a:t>
            </a:r>
            <a:r>
              <a:rPr lang="el-GR" sz="2100" b="1" dirty="0"/>
              <a:t> </a:t>
            </a:r>
            <a:r>
              <a:rPr lang="el-GR" sz="2100" b="1" dirty="0" err="1"/>
              <a:t>Πνεῦμα</a:t>
            </a:r>
            <a:r>
              <a:rPr lang="el-GR" sz="2100" b="1" dirty="0"/>
              <a:t> δι’ </a:t>
            </a:r>
            <a:r>
              <a:rPr lang="el-GR" sz="2100" b="1" dirty="0" err="1"/>
              <a:t>ἑαυτου</a:t>
            </a:r>
            <a:r>
              <a:rPr lang="el-GR" sz="2100" b="1" dirty="0"/>
              <a:t>͂ καὶ μεθ’ </a:t>
            </a:r>
            <a:r>
              <a:rPr lang="el-GR" sz="2100" b="1" dirty="0" err="1"/>
              <a:t>ἑαυτου</a:t>
            </a:r>
            <a:r>
              <a:rPr lang="el-GR" sz="2100" b="1" dirty="0"/>
              <a:t>͂ </a:t>
            </a:r>
            <a:r>
              <a:rPr lang="el-GR" sz="2100" b="1" dirty="0" err="1"/>
              <a:t>γνωρίζων</a:t>
            </a:r>
            <a:r>
              <a:rPr lang="el-GR" sz="2100" b="1" dirty="0"/>
              <a:t>, </a:t>
            </a:r>
            <a:r>
              <a:rPr lang="el-GR" sz="2100" b="1" dirty="0" err="1"/>
              <a:t>μόνος</a:t>
            </a:r>
            <a:r>
              <a:rPr lang="el-GR" sz="2100" b="1" dirty="0"/>
              <a:t> </a:t>
            </a:r>
            <a:r>
              <a:rPr lang="el-GR" sz="2100" b="1" dirty="0" err="1"/>
              <a:t>μονογενῶς</a:t>
            </a:r>
            <a:r>
              <a:rPr lang="el-GR" sz="2100" b="1" dirty="0"/>
              <a:t> </a:t>
            </a:r>
            <a:r>
              <a:rPr lang="el-GR" sz="2100" b="1" dirty="0" err="1"/>
              <a:t>ἐκ</a:t>
            </a:r>
            <a:r>
              <a:rPr lang="el-GR" sz="2100" b="1" dirty="0"/>
              <a:t> τοῦ </a:t>
            </a:r>
            <a:r>
              <a:rPr lang="el-GR" sz="2100" b="1" dirty="0" err="1"/>
              <a:t>ἀγεννήτου</a:t>
            </a:r>
            <a:r>
              <a:rPr lang="el-GR" sz="2100" b="1" dirty="0"/>
              <a:t> </a:t>
            </a:r>
            <a:r>
              <a:rPr lang="el-GR" sz="2100" b="1" dirty="0" err="1"/>
              <a:t>φωτὸς</a:t>
            </a:r>
            <a:r>
              <a:rPr lang="el-GR" sz="2100" b="1" dirty="0"/>
              <a:t> </a:t>
            </a:r>
            <a:r>
              <a:rPr lang="el-GR" sz="2100" b="1" dirty="0" err="1"/>
              <a:t>ἐκλάμψας</a:t>
            </a:r>
            <a:r>
              <a:rPr lang="en-US" sz="2100" dirty="0"/>
              <a:t>… </a:t>
            </a:r>
            <a:r>
              <a:rPr lang="el-GR" sz="2100" dirty="0"/>
              <a:t> </a:t>
            </a:r>
            <a:r>
              <a:rPr lang="el-GR" sz="2100" dirty="0" err="1"/>
              <a:t>ἀλλα</a:t>
            </a:r>
            <a:r>
              <a:rPr lang="el-GR" sz="2100" dirty="0"/>
              <a:t>̀ </a:t>
            </a:r>
            <a:r>
              <a:rPr lang="el-GR" sz="2100" dirty="0" err="1"/>
              <a:t>τοῖς</a:t>
            </a:r>
            <a:r>
              <a:rPr lang="el-GR" sz="2100" dirty="0"/>
              <a:t> </a:t>
            </a:r>
            <a:r>
              <a:rPr lang="el-GR" sz="2100" dirty="0" err="1"/>
              <a:t>εἰρημένοις</a:t>
            </a:r>
            <a:r>
              <a:rPr lang="el-GR" sz="2100" dirty="0"/>
              <a:t> </a:t>
            </a:r>
            <a:r>
              <a:rPr lang="el-GR" sz="2100" dirty="0" err="1"/>
              <a:t>σημείοις</a:t>
            </a:r>
            <a:r>
              <a:rPr lang="el-GR" sz="2100" dirty="0"/>
              <a:t> </a:t>
            </a:r>
            <a:r>
              <a:rPr lang="el-GR" sz="2100" dirty="0" err="1"/>
              <a:t>μόνος</a:t>
            </a:r>
            <a:r>
              <a:rPr lang="el-GR" sz="2100" dirty="0"/>
              <a:t> </a:t>
            </a:r>
            <a:r>
              <a:rPr lang="el-GR" sz="2100" dirty="0" err="1"/>
              <a:t>γνωρίζεται</a:t>
            </a:r>
            <a:r>
              <a:rPr lang="el-GR" sz="2100" dirty="0"/>
              <a:t>.</a:t>
            </a:r>
            <a:endParaRPr lang="en-US" sz="2100" dirty="0"/>
          </a:p>
          <a:p>
            <a:pPr marL="0" indent="0">
              <a:buNone/>
            </a:pPr>
            <a:r>
              <a:rPr lang="el-GR" sz="2100" b="1" dirty="0"/>
              <a:t>̔ Ο</a:t>
            </a:r>
            <a:r>
              <a:rPr lang="el-GR" sz="2100" dirty="0"/>
              <a:t> δὲ </a:t>
            </a:r>
            <a:r>
              <a:rPr lang="el-GR" sz="2100" b="1" dirty="0" err="1"/>
              <a:t>ἐπι</a:t>
            </a:r>
            <a:r>
              <a:rPr lang="el-GR" sz="2100" b="1" dirty="0"/>
              <a:t>̀ </a:t>
            </a:r>
            <a:r>
              <a:rPr lang="el-GR" sz="2100" b="1" dirty="0" err="1"/>
              <a:t>πάντων</a:t>
            </a:r>
            <a:r>
              <a:rPr lang="el-GR" sz="2100" b="1" dirty="0"/>
              <a:t> </a:t>
            </a:r>
            <a:r>
              <a:rPr lang="el-GR" sz="2100" b="1" dirty="0" err="1"/>
              <a:t>Θεὸς</a:t>
            </a:r>
            <a:r>
              <a:rPr lang="el-GR" sz="2100" dirty="0"/>
              <a:t> </a:t>
            </a:r>
            <a:r>
              <a:rPr lang="el-GR" sz="2100" dirty="0" err="1"/>
              <a:t>ἐξαίρετόν</a:t>
            </a:r>
            <a:r>
              <a:rPr lang="el-GR" sz="2100" dirty="0"/>
              <a:t> τι </a:t>
            </a:r>
            <a:r>
              <a:rPr lang="el-GR" sz="2100" dirty="0" err="1"/>
              <a:t>γνώρισμα</a:t>
            </a:r>
            <a:r>
              <a:rPr lang="el-GR" sz="2100" dirty="0"/>
              <a:t> </a:t>
            </a:r>
            <a:r>
              <a:rPr lang="el-GR" sz="2100" dirty="0" err="1"/>
              <a:t>τῆς</a:t>
            </a:r>
            <a:r>
              <a:rPr lang="el-GR" sz="2100" dirty="0"/>
              <a:t> </a:t>
            </a:r>
            <a:r>
              <a:rPr lang="el-GR" sz="2100" dirty="0" err="1"/>
              <a:t>ἑαυτου</a:t>
            </a:r>
            <a:r>
              <a:rPr lang="el-GR" sz="2100" dirty="0"/>
              <a:t>͂ </a:t>
            </a:r>
            <a:r>
              <a:rPr lang="el-GR" sz="2100" dirty="0" err="1"/>
              <a:t>ὑποστάσεως</a:t>
            </a:r>
            <a:r>
              <a:rPr lang="el-GR" sz="2100" dirty="0"/>
              <a:t> </a:t>
            </a:r>
            <a:r>
              <a:rPr lang="el-GR" sz="2100" b="1" dirty="0"/>
              <a:t>τὸ </a:t>
            </a:r>
            <a:r>
              <a:rPr lang="el-GR" sz="2100" b="1" dirty="0" err="1"/>
              <a:t>Πατὴρ</a:t>
            </a:r>
            <a:r>
              <a:rPr lang="el-GR" sz="2100" b="1" dirty="0"/>
              <a:t> </a:t>
            </a:r>
            <a:r>
              <a:rPr lang="el-GR" sz="2100" b="1" dirty="0" err="1"/>
              <a:t>εἶναι</a:t>
            </a:r>
            <a:r>
              <a:rPr lang="el-GR" sz="2100" dirty="0"/>
              <a:t> καὶ </a:t>
            </a:r>
            <a:r>
              <a:rPr lang="el-GR" sz="2100" dirty="0" err="1"/>
              <a:t>ἐκ</a:t>
            </a:r>
            <a:r>
              <a:rPr lang="el-GR" sz="2100" dirty="0"/>
              <a:t> </a:t>
            </a:r>
            <a:r>
              <a:rPr lang="en-US" sz="2100" dirty="0"/>
              <a:t> </a:t>
            </a:r>
            <a:r>
              <a:rPr lang="el-GR" sz="2100" dirty="0" err="1"/>
              <a:t>μηδεμιᾶς</a:t>
            </a:r>
            <a:r>
              <a:rPr lang="el-GR" sz="2100" dirty="0"/>
              <a:t> </a:t>
            </a:r>
            <a:r>
              <a:rPr lang="el-GR" sz="2100" dirty="0" err="1"/>
              <a:t>αἰτίας</a:t>
            </a:r>
            <a:r>
              <a:rPr lang="el-GR" sz="2100" dirty="0"/>
              <a:t> </a:t>
            </a:r>
            <a:r>
              <a:rPr lang="el-GR" sz="2100" dirty="0" err="1"/>
              <a:t>ὑποσ</a:t>
            </a:r>
            <a:r>
              <a:rPr lang="el-GR" sz="2100" dirty="0"/>
              <a:t> </a:t>
            </a:r>
            <a:r>
              <a:rPr lang="el-GR" sz="2100" dirty="0" err="1"/>
              <a:t>τῆναι</a:t>
            </a:r>
            <a:r>
              <a:rPr lang="el-GR" sz="2100" dirty="0"/>
              <a:t> </a:t>
            </a:r>
            <a:r>
              <a:rPr lang="el-GR" sz="2100" dirty="0" err="1"/>
              <a:t>μόνος</a:t>
            </a:r>
            <a:r>
              <a:rPr lang="el-GR" sz="2100" dirty="0"/>
              <a:t> </a:t>
            </a:r>
            <a:r>
              <a:rPr lang="el-GR" sz="2100" dirty="0" err="1"/>
              <a:t>ἔχει</a:t>
            </a:r>
            <a:r>
              <a:rPr lang="el-GR" sz="2100" dirty="0"/>
              <a:t>, καὶ διὰ </a:t>
            </a:r>
            <a:r>
              <a:rPr lang="el-GR" sz="2100" dirty="0" err="1"/>
              <a:t>τούτου</a:t>
            </a:r>
            <a:r>
              <a:rPr lang="el-GR" sz="2100" dirty="0"/>
              <a:t> </a:t>
            </a:r>
            <a:r>
              <a:rPr lang="el-GR" sz="2100" dirty="0" err="1"/>
              <a:t>πάλιν</a:t>
            </a:r>
            <a:r>
              <a:rPr lang="el-GR" sz="2100" dirty="0"/>
              <a:t> τοῦ </a:t>
            </a:r>
            <a:r>
              <a:rPr lang="el-GR" sz="2100" dirty="0" err="1"/>
              <a:t>σημείου</a:t>
            </a:r>
            <a:r>
              <a:rPr lang="el-GR" sz="2100" dirty="0"/>
              <a:t> καὶ </a:t>
            </a:r>
            <a:r>
              <a:rPr lang="el-GR" sz="2100" dirty="0" err="1"/>
              <a:t>αὐτὸς</a:t>
            </a:r>
            <a:r>
              <a:rPr lang="el-GR" sz="2100" dirty="0"/>
              <a:t> </a:t>
            </a:r>
            <a:r>
              <a:rPr lang="el-GR" sz="2100" dirty="0" err="1"/>
              <a:t>ἰδιαζόντως</a:t>
            </a:r>
            <a:r>
              <a:rPr lang="el-GR" sz="2100" dirty="0"/>
              <a:t> </a:t>
            </a:r>
            <a:r>
              <a:rPr lang="el-GR" sz="2100" dirty="0" err="1"/>
              <a:t>ἐπιγινώσκεται</a:t>
            </a:r>
            <a:r>
              <a:rPr lang="el-GR" sz="2100" dirty="0"/>
              <a:t>. </a:t>
            </a:r>
          </a:p>
        </p:txBody>
      </p:sp>
    </p:spTree>
    <p:extLst>
      <p:ext uri="{BB962C8B-B14F-4D97-AF65-F5344CB8AC3E}">
        <p14:creationId xmlns:p14="http://schemas.microsoft.com/office/powerpoint/2010/main" val="382660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EC19C-FE14-8C49-A07A-0993A9EB4331}"/>
              </a:ext>
            </a:extLst>
          </p:cNvPr>
          <p:cNvSpPr>
            <a:spLocks noGrp="1"/>
          </p:cNvSpPr>
          <p:nvPr>
            <p:ph type="title"/>
          </p:nvPr>
        </p:nvSpPr>
        <p:spPr>
          <a:xfrm>
            <a:off x="541867" y="484632"/>
            <a:ext cx="10586381" cy="1609344"/>
          </a:xfrm>
        </p:spPr>
        <p:txBody>
          <a:bodyPr/>
          <a:lstStyle/>
          <a:p>
            <a:r>
              <a:rPr lang="en-US" dirty="0"/>
              <a:t>Strongest Objections to </a:t>
            </a:r>
            <a:r>
              <a:rPr lang="en-US" dirty="0" err="1"/>
              <a:t>Trinitarianism</a:t>
            </a:r>
            <a:endParaRPr lang="en-US" dirty="0"/>
          </a:p>
        </p:txBody>
      </p:sp>
      <p:sp>
        <p:nvSpPr>
          <p:cNvPr id="3" name="Content Placeholder 2">
            <a:extLst>
              <a:ext uri="{FF2B5EF4-FFF2-40B4-BE49-F238E27FC236}">
                <a16:creationId xmlns:a16="http://schemas.microsoft.com/office/drawing/2014/main" id="{4BD4E30B-B6E0-5F47-9AEA-E0F573605BA5}"/>
              </a:ext>
            </a:extLst>
          </p:cNvPr>
          <p:cNvSpPr>
            <a:spLocks noGrp="1"/>
          </p:cNvSpPr>
          <p:nvPr>
            <p:ph idx="1"/>
          </p:nvPr>
        </p:nvSpPr>
        <p:spPr>
          <a:xfrm>
            <a:off x="1069847" y="2121408"/>
            <a:ext cx="10292419" cy="4050792"/>
          </a:xfrm>
        </p:spPr>
        <p:txBody>
          <a:bodyPr>
            <a:normAutofit/>
          </a:bodyPr>
          <a:lstStyle/>
          <a:p>
            <a:r>
              <a:rPr lang="en-US" sz="2400" dirty="0"/>
              <a:t>1) Wonky metaphysics (or problematic equivocations)</a:t>
            </a:r>
          </a:p>
          <a:p>
            <a:r>
              <a:rPr lang="en-US" sz="2400" dirty="0"/>
              <a:t>2) Doesn’t do justice to the Biblical presentation of God:</a:t>
            </a:r>
          </a:p>
          <a:p>
            <a:pPr lvl="1"/>
            <a:r>
              <a:rPr lang="en-US" sz="2400" dirty="0"/>
              <a:t>A) “God” and “the Father” seem to name the same person (in NT).</a:t>
            </a:r>
          </a:p>
          <a:p>
            <a:pPr lvl="1"/>
            <a:r>
              <a:rPr lang="en-US" sz="2400" dirty="0"/>
              <a:t>B) God seems to be </a:t>
            </a:r>
            <a:r>
              <a:rPr lang="en-US" sz="2400" i="1" dirty="0"/>
              <a:t>a person</a:t>
            </a:r>
            <a:r>
              <a:rPr lang="en-US" sz="2400" dirty="0"/>
              <a:t> (not a “tri-personal being”) (OT &amp; NT).</a:t>
            </a:r>
          </a:p>
        </p:txBody>
      </p:sp>
    </p:spTree>
    <p:extLst>
      <p:ext uri="{BB962C8B-B14F-4D97-AF65-F5344CB8AC3E}">
        <p14:creationId xmlns:p14="http://schemas.microsoft.com/office/powerpoint/2010/main" val="6281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A88AA4-FF84-144A-A8FE-0070528095DD}"/>
              </a:ext>
            </a:extLst>
          </p:cNvPr>
          <p:cNvSpPr>
            <a:spLocks noGrp="1"/>
          </p:cNvSpPr>
          <p:nvPr>
            <p:ph idx="1"/>
          </p:nvPr>
        </p:nvSpPr>
        <p:spPr/>
        <p:txBody>
          <a:bodyPr>
            <a:normAutofit/>
          </a:bodyPr>
          <a:lstStyle/>
          <a:p>
            <a:pPr marL="0" indent="0">
              <a:buNone/>
            </a:pPr>
            <a:r>
              <a:rPr lang="en-US" sz="2400" dirty="0"/>
              <a:t>… </a:t>
            </a:r>
            <a:r>
              <a:rPr lang="en-US" sz="2400" b="1" dirty="0"/>
              <a:t>Gregory does not identify “God” as that which is common</a:t>
            </a:r>
            <a:r>
              <a:rPr lang="en-US" sz="2400" dirty="0"/>
              <a:t>, a genus to which various particular beings belong.  Rather, Gregory stands </a:t>
            </a:r>
            <a:r>
              <a:rPr lang="en-US" sz="2400" b="1" dirty="0"/>
              <a:t>clearly within the monarchical approach of Athanasius, Basil, and Gregory of Nazianzus. It is “the God overall” who is known specifically as “Father”</a:t>
            </a:r>
            <a:r>
              <a:rPr lang="en-US" sz="2400" dirty="0"/>
              <a:t>… </a:t>
            </a:r>
          </a:p>
          <a:p>
            <a:pPr marL="0" indent="0">
              <a:buNone/>
            </a:pPr>
            <a:r>
              <a:rPr lang="en-US" sz="2400" i="1" dirty="0"/>
              <a:t>The Nicene Faith II</a:t>
            </a:r>
            <a:r>
              <a:rPr lang="en-US" sz="2400" dirty="0"/>
              <a:t>: p. 420</a:t>
            </a:r>
          </a:p>
        </p:txBody>
      </p:sp>
      <p:sp>
        <p:nvSpPr>
          <p:cNvPr id="4" name="Title 1">
            <a:extLst>
              <a:ext uri="{FF2B5EF4-FFF2-40B4-BE49-F238E27FC236}">
                <a16:creationId xmlns:a16="http://schemas.microsoft.com/office/drawing/2014/main" id="{E040002C-DCED-0C41-8F5C-FA3E7ADBEC3E}"/>
              </a:ext>
            </a:extLst>
          </p:cNvPr>
          <p:cNvSpPr>
            <a:spLocks noGrp="1"/>
          </p:cNvSpPr>
          <p:nvPr>
            <p:ph type="title"/>
          </p:nvPr>
        </p:nvSpPr>
        <p:spPr>
          <a:xfrm>
            <a:off x="1069848" y="484632"/>
            <a:ext cx="10058400" cy="1609344"/>
          </a:xfrm>
        </p:spPr>
        <p:txBody>
          <a:bodyPr/>
          <a:lstStyle/>
          <a:p>
            <a:r>
              <a:rPr lang="en-US" dirty="0"/>
              <a:t>Fr. John Behr</a:t>
            </a:r>
            <a:br>
              <a:rPr lang="en-US" dirty="0"/>
            </a:br>
            <a:r>
              <a:rPr lang="en-US" dirty="0"/>
              <a:t>(Dean, St. Vladimir’s Seminary)</a:t>
            </a:r>
          </a:p>
        </p:txBody>
      </p:sp>
    </p:spTree>
    <p:extLst>
      <p:ext uri="{BB962C8B-B14F-4D97-AF65-F5344CB8AC3E}">
        <p14:creationId xmlns:p14="http://schemas.microsoft.com/office/powerpoint/2010/main" val="3453490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C6255-553D-8148-8078-C0D29BB962C1}"/>
              </a:ext>
            </a:extLst>
          </p:cNvPr>
          <p:cNvSpPr>
            <a:spLocks noGrp="1"/>
          </p:cNvSpPr>
          <p:nvPr>
            <p:ph type="title"/>
          </p:nvPr>
        </p:nvSpPr>
        <p:spPr>
          <a:xfrm>
            <a:off x="518866" y="484632"/>
            <a:ext cx="10524275" cy="1609344"/>
          </a:xfrm>
        </p:spPr>
        <p:txBody>
          <a:bodyPr>
            <a:normAutofit/>
          </a:bodyPr>
          <a:lstStyle/>
          <a:p>
            <a:r>
              <a:rPr lang="en-US" dirty="0"/>
              <a:t>Gregory of Nyssa, </a:t>
            </a:r>
            <a:r>
              <a:rPr lang="en-US" i="1" dirty="0"/>
              <a:t>Contra </a:t>
            </a:r>
            <a:r>
              <a:rPr lang="en-US" i="1" dirty="0" err="1"/>
              <a:t>Eunomius</a:t>
            </a:r>
            <a:r>
              <a:rPr lang="en-US" i="1" dirty="0"/>
              <a:t> II.5</a:t>
            </a:r>
            <a:endParaRPr lang="en-US" dirty="0"/>
          </a:p>
        </p:txBody>
      </p:sp>
      <p:sp>
        <p:nvSpPr>
          <p:cNvPr id="3" name="Content Placeholder 2">
            <a:extLst>
              <a:ext uri="{FF2B5EF4-FFF2-40B4-BE49-F238E27FC236}">
                <a16:creationId xmlns:a16="http://schemas.microsoft.com/office/drawing/2014/main" id="{0115F7AE-AFD4-8140-8FEF-0B2F4C1ABAD0}"/>
              </a:ext>
            </a:extLst>
          </p:cNvPr>
          <p:cNvSpPr>
            <a:spLocks noGrp="1"/>
          </p:cNvSpPr>
          <p:nvPr>
            <p:ph idx="1"/>
          </p:nvPr>
        </p:nvSpPr>
        <p:spPr>
          <a:xfrm>
            <a:off x="254000" y="1954275"/>
            <a:ext cx="11747500" cy="4628557"/>
          </a:xfrm>
        </p:spPr>
        <p:txBody>
          <a:bodyPr>
            <a:noAutofit/>
          </a:bodyPr>
          <a:lstStyle/>
          <a:p>
            <a:pPr marL="0" indent="0">
              <a:buNone/>
            </a:pPr>
            <a:r>
              <a:rPr lang="en-US" dirty="0"/>
              <a:t>But let us examine the words that follow [in the creed composed by </a:t>
            </a:r>
            <a:r>
              <a:rPr lang="en-US" dirty="0" err="1"/>
              <a:t>Eunomius</a:t>
            </a:r>
            <a:r>
              <a:rPr lang="en-US" dirty="0"/>
              <a:t>]:</a:t>
            </a:r>
          </a:p>
          <a:p>
            <a:pPr marL="457200" lvl="1" indent="0">
              <a:buNone/>
            </a:pPr>
            <a:r>
              <a:rPr lang="en-US" dirty="0"/>
              <a:t>“</a:t>
            </a:r>
            <a:r>
              <a:rPr lang="en-US" b="1" i="1" dirty="0"/>
              <a:t>He is</a:t>
            </a:r>
            <a:r>
              <a:rPr lang="en-US" i="1" dirty="0"/>
              <a:t> always and absolutely one, remaining uniformly and unchangeably </a:t>
            </a:r>
            <a:r>
              <a:rPr lang="en-US" b="1" i="1" dirty="0"/>
              <a:t>the only God</a:t>
            </a:r>
            <a:r>
              <a:rPr lang="en-US" dirty="0"/>
              <a:t>.”</a:t>
            </a:r>
          </a:p>
          <a:p>
            <a:pPr marL="0" indent="0">
              <a:buNone/>
            </a:pPr>
            <a:r>
              <a:rPr lang="en-US" b="1" dirty="0"/>
              <a:t>If he is speaking about the Father, we agree with him</a:t>
            </a:r>
            <a:r>
              <a:rPr lang="en-US" dirty="0"/>
              <a:t>, </a:t>
            </a:r>
          </a:p>
        </p:txBody>
      </p:sp>
    </p:spTree>
    <p:extLst>
      <p:ext uri="{BB962C8B-B14F-4D97-AF65-F5344CB8AC3E}">
        <p14:creationId xmlns:p14="http://schemas.microsoft.com/office/powerpoint/2010/main" val="423325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C6255-553D-8148-8078-C0D29BB962C1}"/>
              </a:ext>
            </a:extLst>
          </p:cNvPr>
          <p:cNvSpPr>
            <a:spLocks noGrp="1"/>
          </p:cNvSpPr>
          <p:nvPr>
            <p:ph type="title"/>
          </p:nvPr>
        </p:nvSpPr>
        <p:spPr>
          <a:xfrm>
            <a:off x="518866" y="484632"/>
            <a:ext cx="10524275" cy="1609344"/>
          </a:xfrm>
        </p:spPr>
        <p:txBody>
          <a:bodyPr>
            <a:normAutofit/>
          </a:bodyPr>
          <a:lstStyle/>
          <a:p>
            <a:r>
              <a:rPr lang="en-US" dirty="0"/>
              <a:t>Gregory of Nyssa, </a:t>
            </a:r>
            <a:r>
              <a:rPr lang="en-US" i="1" dirty="0"/>
              <a:t>Contra </a:t>
            </a:r>
            <a:r>
              <a:rPr lang="en-US" i="1" dirty="0" err="1"/>
              <a:t>Eunomius</a:t>
            </a:r>
            <a:r>
              <a:rPr lang="en-US" i="1" dirty="0"/>
              <a:t> II.5</a:t>
            </a:r>
            <a:endParaRPr lang="en-US" dirty="0"/>
          </a:p>
        </p:txBody>
      </p:sp>
      <p:sp>
        <p:nvSpPr>
          <p:cNvPr id="3" name="Content Placeholder 2">
            <a:extLst>
              <a:ext uri="{FF2B5EF4-FFF2-40B4-BE49-F238E27FC236}">
                <a16:creationId xmlns:a16="http://schemas.microsoft.com/office/drawing/2014/main" id="{0115F7AE-AFD4-8140-8FEF-0B2F4C1ABAD0}"/>
              </a:ext>
            </a:extLst>
          </p:cNvPr>
          <p:cNvSpPr>
            <a:spLocks noGrp="1"/>
          </p:cNvSpPr>
          <p:nvPr>
            <p:ph idx="1"/>
          </p:nvPr>
        </p:nvSpPr>
        <p:spPr>
          <a:xfrm>
            <a:off x="254000" y="1954275"/>
            <a:ext cx="11747500" cy="4628557"/>
          </a:xfrm>
        </p:spPr>
        <p:txBody>
          <a:bodyPr>
            <a:noAutofit/>
          </a:bodyPr>
          <a:lstStyle/>
          <a:p>
            <a:pPr marL="0" indent="0">
              <a:buNone/>
            </a:pPr>
            <a:r>
              <a:rPr lang="en-US" dirty="0"/>
              <a:t>But let us examine the words that follow [in the creed composed by </a:t>
            </a:r>
            <a:r>
              <a:rPr lang="en-US" dirty="0" err="1"/>
              <a:t>Eunomius</a:t>
            </a:r>
            <a:r>
              <a:rPr lang="en-US" dirty="0"/>
              <a:t>]:</a:t>
            </a:r>
          </a:p>
          <a:p>
            <a:pPr marL="457200" lvl="1" indent="0">
              <a:buNone/>
            </a:pPr>
            <a:r>
              <a:rPr lang="en-US" dirty="0"/>
              <a:t>“</a:t>
            </a:r>
            <a:r>
              <a:rPr lang="en-US" b="1" i="1" dirty="0"/>
              <a:t>He is</a:t>
            </a:r>
            <a:r>
              <a:rPr lang="en-US" i="1" dirty="0"/>
              <a:t> always and absolutely one, remaining uniformly and unchangeably </a:t>
            </a:r>
            <a:r>
              <a:rPr lang="en-US" b="1" i="1" dirty="0"/>
              <a:t>the only God</a:t>
            </a:r>
            <a:r>
              <a:rPr lang="en-US" dirty="0"/>
              <a:t>.”</a:t>
            </a:r>
          </a:p>
          <a:p>
            <a:pPr marL="0" indent="0">
              <a:buNone/>
            </a:pPr>
            <a:r>
              <a:rPr lang="en-US" b="1" dirty="0"/>
              <a:t>If he is speaking about the Father, we agree with him</a:t>
            </a:r>
            <a:r>
              <a:rPr lang="en-US" dirty="0"/>
              <a:t>, for the Father is most truly one, alone   and always absolutely uniform and unchangeable, </a:t>
            </a:r>
            <a:r>
              <a:rPr lang="en-US" b="1" dirty="0"/>
              <a:t>never at any time present or future ceasing   to be what He is</a:t>
            </a:r>
            <a:r>
              <a:rPr lang="en-US" dirty="0"/>
              <a:t>. If then such an assertion as this has regard to the Father, let him not contend with the doctrine of godliness, inasmuch as on this point he is in harmony with the Church. </a:t>
            </a:r>
          </a:p>
          <a:p>
            <a:pPr marL="0" indent="0">
              <a:buNone/>
            </a:pPr>
            <a:r>
              <a:rPr lang="en-US" dirty="0"/>
              <a:t>For he who confesses that </a:t>
            </a:r>
            <a:r>
              <a:rPr lang="en-US" b="1" dirty="0"/>
              <a:t>the Father is </a:t>
            </a:r>
            <a:r>
              <a:rPr lang="en-US" dirty="0"/>
              <a:t>always and unchangeably the same, being</a:t>
            </a:r>
            <a:r>
              <a:rPr lang="en-US" b="1" dirty="0"/>
              <a:t> the one and only God</a:t>
            </a:r>
            <a:r>
              <a:rPr lang="en-US" dirty="0"/>
              <a:t>, holds fast the word of godliness, </a:t>
            </a:r>
          </a:p>
        </p:txBody>
      </p:sp>
    </p:spTree>
    <p:extLst>
      <p:ext uri="{BB962C8B-B14F-4D97-AF65-F5344CB8AC3E}">
        <p14:creationId xmlns:p14="http://schemas.microsoft.com/office/powerpoint/2010/main" val="90249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C6255-553D-8148-8078-C0D29BB962C1}"/>
              </a:ext>
            </a:extLst>
          </p:cNvPr>
          <p:cNvSpPr>
            <a:spLocks noGrp="1"/>
          </p:cNvSpPr>
          <p:nvPr>
            <p:ph type="title"/>
          </p:nvPr>
        </p:nvSpPr>
        <p:spPr>
          <a:xfrm>
            <a:off x="518866" y="484632"/>
            <a:ext cx="10524275" cy="1609344"/>
          </a:xfrm>
        </p:spPr>
        <p:txBody>
          <a:bodyPr>
            <a:normAutofit/>
          </a:bodyPr>
          <a:lstStyle/>
          <a:p>
            <a:r>
              <a:rPr lang="en-US" dirty="0"/>
              <a:t>Gregory of Nyssa, </a:t>
            </a:r>
            <a:r>
              <a:rPr lang="en-US" i="1" dirty="0"/>
              <a:t>Contra </a:t>
            </a:r>
            <a:r>
              <a:rPr lang="en-US" i="1" dirty="0" err="1"/>
              <a:t>Eunomius</a:t>
            </a:r>
            <a:r>
              <a:rPr lang="en-US" i="1" dirty="0"/>
              <a:t> II.5</a:t>
            </a:r>
            <a:endParaRPr lang="en-US" dirty="0"/>
          </a:p>
        </p:txBody>
      </p:sp>
      <p:sp>
        <p:nvSpPr>
          <p:cNvPr id="3" name="Content Placeholder 2">
            <a:extLst>
              <a:ext uri="{FF2B5EF4-FFF2-40B4-BE49-F238E27FC236}">
                <a16:creationId xmlns:a16="http://schemas.microsoft.com/office/drawing/2014/main" id="{0115F7AE-AFD4-8140-8FEF-0B2F4C1ABAD0}"/>
              </a:ext>
            </a:extLst>
          </p:cNvPr>
          <p:cNvSpPr>
            <a:spLocks noGrp="1"/>
          </p:cNvSpPr>
          <p:nvPr>
            <p:ph idx="1"/>
          </p:nvPr>
        </p:nvSpPr>
        <p:spPr>
          <a:xfrm>
            <a:off x="254000" y="1954275"/>
            <a:ext cx="11747500" cy="4628557"/>
          </a:xfrm>
        </p:spPr>
        <p:txBody>
          <a:bodyPr>
            <a:noAutofit/>
          </a:bodyPr>
          <a:lstStyle/>
          <a:p>
            <a:pPr marL="0" indent="0">
              <a:buNone/>
            </a:pPr>
            <a:r>
              <a:rPr lang="en-US" dirty="0"/>
              <a:t>But let us examine the words that follow [in the creed composed by </a:t>
            </a:r>
            <a:r>
              <a:rPr lang="en-US" dirty="0" err="1"/>
              <a:t>Eunomius</a:t>
            </a:r>
            <a:r>
              <a:rPr lang="en-US" dirty="0"/>
              <a:t>]:</a:t>
            </a:r>
          </a:p>
          <a:p>
            <a:pPr marL="457200" lvl="1" indent="0">
              <a:buNone/>
            </a:pPr>
            <a:r>
              <a:rPr lang="en-US" dirty="0"/>
              <a:t>“</a:t>
            </a:r>
            <a:r>
              <a:rPr lang="en-US" b="1" i="1" dirty="0"/>
              <a:t>He is</a:t>
            </a:r>
            <a:r>
              <a:rPr lang="en-US" i="1" dirty="0"/>
              <a:t> always and absolutely one, remaining uniformly and unchangeably </a:t>
            </a:r>
            <a:r>
              <a:rPr lang="en-US" b="1" i="1" dirty="0"/>
              <a:t>the only God</a:t>
            </a:r>
            <a:r>
              <a:rPr lang="en-US" dirty="0"/>
              <a:t>.”</a:t>
            </a:r>
          </a:p>
          <a:p>
            <a:pPr marL="0" indent="0">
              <a:buNone/>
            </a:pPr>
            <a:r>
              <a:rPr lang="en-US" b="1" dirty="0"/>
              <a:t>If he is speaking about the Father, we agree with him</a:t>
            </a:r>
            <a:r>
              <a:rPr lang="en-US" dirty="0"/>
              <a:t>, for the Father is most truly one, alone and always absolutely uniform and unchangeable, </a:t>
            </a:r>
            <a:r>
              <a:rPr lang="en-US" b="1" dirty="0"/>
              <a:t>never at any time present or future ceasing to be what He is</a:t>
            </a:r>
            <a:r>
              <a:rPr lang="en-US" dirty="0"/>
              <a:t>. If then such an assertion as this has regard to the Father, let him not contend with the doctrine of godliness, inasmuch as on this point he is in harmony with the Church. </a:t>
            </a:r>
          </a:p>
          <a:p>
            <a:pPr marL="0" indent="0">
              <a:buNone/>
            </a:pPr>
            <a:r>
              <a:rPr lang="en-US" dirty="0"/>
              <a:t>For he who confesses that </a:t>
            </a:r>
            <a:r>
              <a:rPr lang="en-US" b="1" dirty="0"/>
              <a:t>the Father is </a:t>
            </a:r>
            <a:r>
              <a:rPr lang="en-US" dirty="0"/>
              <a:t>always and unchangeably the same, being</a:t>
            </a:r>
            <a:r>
              <a:rPr lang="en-US" b="1" dirty="0"/>
              <a:t> the one and only God</a:t>
            </a:r>
            <a:r>
              <a:rPr lang="en-US" dirty="0"/>
              <a:t>, holds fast the word of godliness, </a:t>
            </a:r>
            <a:r>
              <a:rPr lang="en-US" u="sng" dirty="0"/>
              <a:t>if in the Father he sees the Son, without Whom the Father neither is nor is named</a:t>
            </a:r>
            <a:r>
              <a:rPr lang="en-US" dirty="0"/>
              <a:t>.</a:t>
            </a:r>
          </a:p>
          <a:p>
            <a:pPr marL="0" indent="0">
              <a:buNone/>
            </a:pPr>
            <a:r>
              <a:rPr lang="en-US" dirty="0"/>
              <a:t>But if he is inventing some other God, besides the Father, let him argue alongside the Jews, or alongside those who are called ‘</a:t>
            </a:r>
            <a:r>
              <a:rPr lang="en-US" dirty="0" err="1"/>
              <a:t>Hypsistians</a:t>
            </a:r>
            <a:r>
              <a:rPr lang="en-US" dirty="0"/>
              <a:t>,’ [‘Most-High-</a:t>
            </a:r>
            <a:r>
              <a:rPr lang="en-US" dirty="0" err="1"/>
              <a:t>ists’</a:t>
            </a:r>
            <a:r>
              <a:rPr lang="en-US" dirty="0"/>
              <a:t>] between whom and the Christians there is this difference: That </a:t>
            </a:r>
            <a:r>
              <a:rPr lang="en-US" b="1" dirty="0"/>
              <a:t>they acknowledge that there is a God</a:t>
            </a:r>
            <a:r>
              <a:rPr lang="en-US" dirty="0"/>
              <a:t> (Whom they term ‘the Most High’ or ‘the Almighty.’) </a:t>
            </a:r>
            <a:r>
              <a:rPr lang="en-US" b="1" dirty="0"/>
              <a:t>But they do not admit that </a:t>
            </a:r>
            <a:r>
              <a:rPr lang="en-US" b="1" i="1" dirty="0"/>
              <a:t>He is a Father</a:t>
            </a:r>
            <a:r>
              <a:rPr lang="en-US" dirty="0"/>
              <a:t>. While a Christian — if he believe not in the Father — is no Christian at all.</a:t>
            </a:r>
          </a:p>
        </p:txBody>
      </p:sp>
    </p:spTree>
    <p:extLst>
      <p:ext uri="{BB962C8B-B14F-4D97-AF65-F5344CB8AC3E}">
        <p14:creationId xmlns:p14="http://schemas.microsoft.com/office/powerpoint/2010/main" val="257083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AF829-6F95-6F4D-B94C-EA04D2B8386F}"/>
              </a:ext>
            </a:extLst>
          </p:cNvPr>
          <p:cNvSpPr>
            <a:spLocks noGrp="1"/>
          </p:cNvSpPr>
          <p:nvPr>
            <p:ph type="title"/>
          </p:nvPr>
        </p:nvSpPr>
        <p:spPr/>
        <p:txBody>
          <a:bodyPr/>
          <a:lstStyle/>
          <a:p>
            <a:r>
              <a:rPr lang="en-US" dirty="0"/>
              <a:t>The Deposition of Arius, Section 2</a:t>
            </a:r>
          </a:p>
        </p:txBody>
      </p:sp>
      <p:sp>
        <p:nvSpPr>
          <p:cNvPr id="3" name="Content Placeholder 2">
            <a:extLst>
              <a:ext uri="{FF2B5EF4-FFF2-40B4-BE49-F238E27FC236}">
                <a16:creationId xmlns:a16="http://schemas.microsoft.com/office/drawing/2014/main" id="{694AA735-01E7-6C47-870F-8FCDB3CF81F3}"/>
              </a:ext>
            </a:extLst>
          </p:cNvPr>
          <p:cNvSpPr>
            <a:spLocks noGrp="1"/>
          </p:cNvSpPr>
          <p:nvPr>
            <p:ph idx="1"/>
          </p:nvPr>
        </p:nvSpPr>
        <p:spPr>
          <a:xfrm>
            <a:off x="423333" y="2121408"/>
            <a:ext cx="11616267" cy="4050792"/>
          </a:xfrm>
        </p:spPr>
        <p:txBody>
          <a:bodyPr>
            <a:normAutofit/>
          </a:bodyPr>
          <a:lstStyle/>
          <a:p>
            <a:pPr marL="0" indent="0">
              <a:buNone/>
            </a:pPr>
            <a:r>
              <a:rPr lang="en-US" dirty="0"/>
              <a:t>(Alexander, Pope of Alexandria, Egypt, in a council of presbyters, including 17 priests and 24 deacons of Alexandria; and 19 priests and 20 deacons of the </a:t>
            </a:r>
            <a:r>
              <a:rPr lang="en-US" dirty="0" err="1"/>
              <a:t>Mareotis</a:t>
            </a:r>
            <a:r>
              <a:rPr lang="en-US" dirty="0"/>
              <a:t>. So, 80 total.)</a:t>
            </a:r>
          </a:p>
          <a:p>
            <a:r>
              <a:rPr lang="en-US" dirty="0"/>
              <a:t>[Arius and 5 other priests, their 6 deacons, and 2 bishops are named, then…]</a:t>
            </a:r>
          </a:p>
          <a:p>
            <a:r>
              <a:rPr lang="en-US" dirty="0"/>
              <a:t>[T]he novelties they have invented and put forth contrary to the Scriptures are these following:</a:t>
            </a:r>
          </a:p>
          <a:p>
            <a:r>
              <a:rPr lang="en-US" b="1" i="1" dirty="0"/>
              <a:t>That God was not always a Father, but there was a time when God was not a Father.</a:t>
            </a:r>
          </a:p>
        </p:txBody>
      </p:sp>
    </p:spTree>
    <p:extLst>
      <p:ext uri="{BB962C8B-B14F-4D97-AF65-F5344CB8AC3E}">
        <p14:creationId xmlns:p14="http://schemas.microsoft.com/office/powerpoint/2010/main" val="258334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F86C6-8FF9-CD46-A786-70629F4525B1}"/>
              </a:ext>
            </a:extLst>
          </p:cNvPr>
          <p:cNvSpPr>
            <a:spLocks noGrp="1"/>
          </p:cNvSpPr>
          <p:nvPr>
            <p:ph type="title"/>
          </p:nvPr>
        </p:nvSpPr>
        <p:spPr/>
        <p:txBody>
          <a:bodyPr/>
          <a:lstStyle/>
          <a:p>
            <a:r>
              <a:rPr lang="en-US" dirty="0"/>
              <a:t>What’s the Logic here?</a:t>
            </a:r>
          </a:p>
        </p:txBody>
      </p:sp>
      <p:sp>
        <p:nvSpPr>
          <p:cNvPr id="3" name="Content Placeholder 2">
            <a:extLst>
              <a:ext uri="{FF2B5EF4-FFF2-40B4-BE49-F238E27FC236}">
                <a16:creationId xmlns:a16="http://schemas.microsoft.com/office/drawing/2014/main" id="{102C9D16-D3C5-7D48-8C66-337B1F6F06C5}"/>
              </a:ext>
            </a:extLst>
          </p:cNvPr>
          <p:cNvSpPr>
            <a:spLocks noGrp="1"/>
          </p:cNvSpPr>
          <p:nvPr>
            <p:ph idx="1"/>
          </p:nvPr>
        </p:nvSpPr>
        <p:spPr>
          <a:xfrm>
            <a:off x="118533" y="2093976"/>
            <a:ext cx="11954934" cy="4611624"/>
          </a:xfrm>
        </p:spPr>
        <p:txBody>
          <a:bodyPr>
            <a:noAutofit/>
          </a:bodyPr>
          <a:lstStyle/>
          <a:p>
            <a:pPr>
              <a:spcAft>
                <a:spcPts val="1200"/>
              </a:spcAft>
            </a:pPr>
            <a:r>
              <a:rPr lang="en-US" sz="2400" dirty="0"/>
              <a:t>1. God is a necessary ( / eternal) being (exists at all times in all possible worlds).</a:t>
            </a:r>
          </a:p>
          <a:p>
            <a:pPr>
              <a:spcAft>
                <a:spcPts val="1200"/>
              </a:spcAft>
            </a:pPr>
            <a:r>
              <a:rPr lang="en-US" sz="2400" dirty="0"/>
              <a:t>2. It’s analytic (thus, necessarily / eternally true) that: If any X counts as a Father,	    then there is a (distinct) Y such that Y is the Son (Offspring) of X. 	</a:t>
            </a:r>
          </a:p>
          <a:p>
            <a:pPr>
              <a:spcAft>
                <a:spcPts val="1200"/>
              </a:spcAft>
            </a:pPr>
            <a:r>
              <a:rPr lang="en-US" sz="2400" dirty="0"/>
              <a:t>3. So, if Father-hood is </a:t>
            </a:r>
            <a:r>
              <a:rPr lang="en-US" sz="2400" i="1" dirty="0"/>
              <a:t>essential</a:t>
            </a:r>
            <a:r>
              <a:rPr lang="en-US" sz="2400" dirty="0"/>
              <a:t> to God, then							     it’s necessarily ( / eternally) true that there is a Son.			</a:t>
            </a:r>
          </a:p>
          <a:p>
            <a:pPr>
              <a:spcAft>
                <a:spcPts val="1200"/>
              </a:spcAft>
            </a:pPr>
            <a:r>
              <a:rPr lang="en-US" sz="2400" b="1" dirty="0"/>
              <a:t>4. Fatherhood </a:t>
            </a:r>
            <a:r>
              <a:rPr lang="en-US" sz="2400" b="1" i="1" dirty="0"/>
              <a:t>is</a:t>
            </a:r>
            <a:r>
              <a:rPr lang="en-US" sz="2400" b="1" dirty="0"/>
              <a:t> essential to God.</a:t>
            </a:r>
            <a:r>
              <a:rPr lang="en-US" sz="2400" dirty="0"/>
              <a:t> (Though </a:t>
            </a:r>
            <a:r>
              <a:rPr lang="en-US" sz="2400" dirty="0" err="1"/>
              <a:t>Eunomius</a:t>
            </a:r>
            <a:r>
              <a:rPr lang="en-US" sz="2400" dirty="0"/>
              <a:t> wants to deny this!) So…</a:t>
            </a:r>
          </a:p>
          <a:p>
            <a:pPr>
              <a:spcAft>
                <a:spcPts val="1200"/>
              </a:spcAft>
            </a:pPr>
            <a:r>
              <a:rPr lang="en-US" sz="2400" dirty="0"/>
              <a:t>5. The Son is also a necessary ( / eternal) being (exists at all times &amp; all worlds.)</a:t>
            </a:r>
          </a:p>
        </p:txBody>
      </p:sp>
    </p:spTree>
    <p:extLst>
      <p:ext uri="{BB962C8B-B14F-4D97-AF65-F5344CB8AC3E}">
        <p14:creationId xmlns:p14="http://schemas.microsoft.com/office/powerpoint/2010/main" val="388539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F86C6-8FF9-CD46-A786-70629F4525B1}"/>
              </a:ext>
            </a:extLst>
          </p:cNvPr>
          <p:cNvSpPr>
            <a:spLocks noGrp="1"/>
          </p:cNvSpPr>
          <p:nvPr>
            <p:ph type="title"/>
          </p:nvPr>
        </p:nvSpPr>
        <p:spPr/>
        <p:txBody>
          <a:bodyPr/>
          <a:lstStyle/>
          <a:p>
            <a:r>
              <a:rPr lang="en-US" dirty="0"/>
              <a:t>What’s the Logic here?</a:t>
            </a:r>
          </a:p>
        </p:txBody>
      </p:sp>
      <p:sp>
        <p:nvSpPr>
          <p:cNvPr id="3" name="Content Placeholder 2">
            <a:extLst>
              <a:ext uri="{FF2B5EF4-FFF2-40B4-BE49-F238E27FC236}">
                <a16:creationId xmlns:a16="http://schemas.microsoft.com/office/drawing/2014/main" id="{102C9D16-D3C5-7D48-8C66-337B1F6F06C5}"/>
              </a:ext>
            </a:extLst>
          </p:cNvPr>
          <p:cNvSpPr>
            <a:spLocks noGrp="1"/>
          </p:cNvSpPr>
          <p:nvPr>
            <p:ph idx="1"/>
          </p:nvPr>
        </p:nvSpPr>
        <p:spPr>
          <a:xfrm>
            <a:off x="118533" y="2093976"/>
            <a:ext cx="11954934" cy="4611624"/>
          </a:xfrm>
        </p:spPr>
        <p:txBody>
          <a:bodyPr>
            <a:noAutofit/>
          </a:bodyPr>
          <a:lstStyle/>
          <a:p>
            <a:pPr>
              <a:spcAft>
                <a:spcPts val="1200"/>
              </a:spcAft>
            </a:pPr>
            <a:r>
              <a:rPr lang="en-US" sz="2400" dirty="0"/>
              <a:t>6. Add: Creatures are (all) contingent and non-eternal. 					(So if X is a creature, there are worlds and times where X does not exist.)</a:t>
            </a:r>
          </a:p>
          <a:p>
            <a:pPr>
              <a:spcAft>
                <a:spcPts val="1200"/>
              </a:spcAft>
            </a:pPr>
            <a:r>
              <a:rPr lang="en-US" sz="2400" dirty="0"/>
              <a:t>7. So, the Son of God is not a creature.</a:t>
            </a:r>
          </a:p>
          <a:p>
            <a:pPr>
              <a:spcAft>
                <a:spcPts val="1200"/>
              </a:spcAft>
            </a:pPr>
            <a:r>
              <a:rPr lang="en-US" sz="2400" dirty="0"/>
              <a:t>8. Add: if X is not divine, X is created.</a:t>
            </a:r>
          </a:p>
          <a:p>
            <a:pPr>
              <a:spcAft>
                <a:spcPts val="1200"/>
              </a:spcAft>
            </a:pPr>
            <a:r>
              <a:rPr lang="en-US" sz="2400" dirty="0"/>
              <a:t>9. So (by modus Tollens), the Son of God is divine.</a:t>
            </a:r>
          </a:p>
          <a:p>
            <a:pPr>
              <a:spcAft>
                <a:spcPts val="1200"/>
              </a:spcAft>
            </a:pPr>
            <a:r>
              <a:rPr lang="en-US" sz="2400" dirty="0"/>
              <a:t>Difficult to deny auxiliary premises.</a:t>
            </a:r>
          </a:p>
          <a:p>
            <a:pPr>
              <a:spcAft>
                <a:spcPts val="1200"/>
              </a:spcAft>
            </a:pPr>
            <a:r>
              <a:rPr lang="en-US" sz="2400" dirty="0"/>
              <a:t>Looks like the only way to consistently maintain Arianism (OR BU!) is actually to </a:t>
            </a:r>
            <a:r>
              <a:rPr lang="en-US" sz="2400" i="1" dirty="0"/>
              <a:t>deny </a:t>
            </a:r>
            <a:r>
              <a:rPr lang="en-US" sz="2400" dirty="0"/>
              <a:t>that God is </a:t>
            </a:r>
            <a:r>
              <a:rPr lang="en-US" sz="2400" i="1" dirty="0"/>
              <a:t>essentially – or even just eternally</a:t>
            </a:r>
            <a:r>
              <a:rPr lang="en-US" sz="2400" dirty="0"/>
              <a:t>, a Father.</a:t>
            </a:r>
          </a:p>
        </p:txBody>
      </p:sp>
    </p:spTree>
    <p:extLst>
      <p:ext uri="{BB962C8B-B14F-4D97-AF65-F5344CB8AC3E}">
        <p14:creationId xmlns:p14="http://schemas.microsoft.com/office/powerpoint/2010/main" val="286375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1F58C4-B1D3-8A4C-B15F-740B255AF6D0}"/>
              </a:ext>
            </a:extLst>
          </p:cNvPr>
          <p:cNvSpPr>
            <a:spLocks noGrp="1"/>
          </p:cNvSpPr>
          <p:nvPr>
            <p:ph type="title"/>
          </p:nvPr>
        </p:nvSpPr>
        <p:spPr/>
        <p:txBody>
          <a:bodyPr/>
          <a:lstStyle/>
          <a:p>
            <a:r>
              <a:rPr lang="en-US" dirty="0"/>
              <a:t>Tuggy’s Definitions</a:t>
            </a:r>
          </a:p>
        </p:txBody>
      </p:sp>
      <p:sp>
        <p:nvSpPr>
          <p:cNvPr id="5" name="Content Placeholder 4">
            <a:extLst>
              <a:ext uri="{FF2B5EF4-FFF2-40B4-BE49-F238E27FC236}">
                <a16:creationId xmlns:a16="http://schemas.microsoft.com/office/drawing/2014/main" id="{9EC8454F-1410-2045-8BF2-7E4DD541BCBC}"/>
              </a:ext>
            </a:extLst>
          </p:cNvPr>
          <p:cNvSpPr>
            <a:spLocks noGrp="1"/>
          </p:cNvSpPr>
          <p:nvPr>
            <p:ph sz="half" idx="1"/>
          </p:nvPr>
        </p:nvSpPr>
        <p:spPr>
          <a:xfrm>
            <a:off x="152400" y="2603500"/>
            <a:ext cx="5855977" cy="3809175"/>
          </a:xfrm>
        </p:spPr>
        <p:txBody>
          <a:bodyPr>
            <a:normAutofit/>
          </a:bodyPr>
          <a:lstStyle/>
          <a:p>
            <a:r>
              <a:rPr lang="en-US" u="sng" dirty="0"/>
              <a:t>(TT) “A </a:t>
            </a:r>
            <a:r>
              <a:rPr lang="en-US" u="sng" dirty="0" err="1"/>
              <a:t>trinitarian</a:t>
            </a:r>
            <a:r>
              <a:rPr lang="en-US" u="sng" dirty="0"/>
              <a:t> Christian theology says that</a:t>
            </a:r>
          </a:p>
          <a:p>
            <a:r>
              <a:rPr lang="en-US" dirty="0"/>
              <a:t>(1) there is one God,</a:t>
            </a:r>
          </a:p>
          <a:p>
            <a:r>
              <a:rPr lang="en-US" dirty="0"/>
              <a:t>(2) which or who in some sense contains or consists of three “persons,” namely, the    Father, the Son, and the Holy Spirit,</a:t>
            </a:r>
          </a:p>
          <a:p>
            <a:r>
              <a:rPr lang="en-US" dirty="0"/>
              <a:t>(3) who are equally divine, and</a:t>
            </a:r>
          </a:p>
          <a:p>
            <a:r>
              <a:rPr lang="en-US" dirty="0"/>
              <a:t>(4) (1)-(3) are eternally the case.”</a:t>
            </a:r>
          </a:p>
        </p:txBody>
      </p:sp>
      <p:sp>
        <p:nvSpPr>
          <p:cNvPr id="6" name="Content Placeholder 5">
            <a:extLst>
              <a:ext uri="{FF2B5EF4-FFF2-40B4-BE49-F238E27FC236}">
                <a16:creationId xmlns:a16="http://schemas.microsoft.com/office/drawing/2014/main" id="{08FF5F4D-D699-2C47-BF12-2763CA4DBAA3}"/>
              </a:ext>
            </a:extLst>
          </p:cNvPr>
          <p:cNvSpPr>
            <a:spLocks noGrp="1"/>
          </p:cNvSpPr>
          <p:nvPr>
            <p:ph sz="half" idx="2"/>
          </p:nvPr>
        </p:nvSpPr>
        <p:spPr>
          <a:xfrm>
            <a:off x="6042243" y="2603499"/>
            <a:ext cx="5997355" cy="3631045"/>
          </a:xfrm>
        </p:spPr>
        <p:txBody>
          <a:bodyPr>
            <a:normAutofit/>
          </a:bodyPr>
          <a:lstStyle/>
          <a:p>
            <a:r>
              <a:rPr lang="en-US" u="sng" dirty="0"/>
              <a:t>(UT) “A </a:t>
            </a:r>
            <a:r>
              <a:rPr lang="en-US" u="sng" dirty="0" err="1"/>
              <a:t>unitarian</a:t>
            </a:r>
            <a:r>
              <a:rPr lang="en-US" u="sng" dirty="0"/>
              <a:t> Christian theology asserts that</a:t>
            </a:r>
          </a:p>
          <a:p>
            <a:r>
              <a:rPr lang="en-US" dirty="0"/>
              <a:t>(1) there is one God,</a:t>
            </a:r>
          </a:p>
          <a:p>
            <a:r>
              <a:rPr lang="en-US" dirty="0"/>
              <a:t>(2) who is numerically identical to the one Jesus called “Father,”</a:t>
            </a:r>
          </a:p>
          <a:p>
            <a:r>
              <a:rPr lang="en-US" dirty="0"/>
              <a:t>(3) and is not numerically identical to anyone else</a:t>
            </a:r>
          </a:p>
          <a:p>
            <a:r>
              <a:rPr lang="en-US" dirty="0"/>
              <a:t>(4) and (1)-(3) are eternally the case.”</a:t>
            </a:r>
          </a:p>
        </p:txBody>
      </p:sp>
    </p:spTree>
    <p:extLst>
      <p:ext uri="{BB962C8B-B14F-4D97-AF65-F5344CB8AC3E}">
        <p14:creationId xmlns:p14="http://schemas.microsoft.com/office/powerpoint/2010/main" val="5894060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1F58C4-B1D3-8A4C-B15F-740B255AF6D0}"/>
              </a:ext>
            </a:extLst>
          </p:cNvPr>
          <p:cNvSpPr>
            <a:spLocks noGrp="1"/>
          </p:cNvSpPr>
          <p:nvPr>
            <p:ph type="title"/>
          </p:nvPr>
        </p:nvSpPr>
        <p:spPr/>
        <p:txBody>
          <a:bodyPr/>
          <a:lstStyle/>
          <a:p>
            <a:r>
              <a:rPr lang="en-US" dirty="0"/>
              <a:t>Tuggy’s Definitions</a:t>
            </a:r>
          </a:p>
        </p:txBody>
      </p:sp>
      <p:sp>
        <p:nvSpPr>
          <p:cNvPr id="5" name="Content Placeholder 4">
            <a:extLst>
              <a:ext uri="{FF2B5EF4-FFF2-40B4-BE49-F238E27FC236}">
                <a16:creationId xmlns:a16="http://schemas.microsoft.com/office/drawing/2014/main" id="{9EC8454F-1410-2045-8BF2-7E4DD541BCBC}"/>
              </a:ext>
            </a:extLst>
          </p:cNvPr>
          <p:cNvSpPr>
            <a:spLocks noGrp="1"/>
          </p:cNvSpPr>
          <p:nvPr>
            <p:ph sz="half" idx="1"/>
          </p:nvPr>
        </p:nvSpPr>
        <p:spPr>
          <a:xfrm>
            <a:off x="152400" y="2603500"/>
            <a:ext cx="5855977" cy="3809175"/>
          </a:xfrm>
        </p:spPr>
        <p:txBody>
          <a:bodyPr>
            <a:normAutofit/>
          </a:bodyPr>
          <a:lstStyle/>
          <a:p>
            <a:r>
              <a:rPr lang="en-US" u="sng" dirty="0"/>
              <a:t>(TT) “A </a:t>
            </a:r>
            <a:r>
              <a:rPr lang="en-US" u="sng" dirty="0" err="1"/>
              <a:t>trinitarian</a:t>
            </a:r>
            <a:r>
              <a:rPr lang="en-US" u="sng" dirty="0"/>
              <a:t> Christian theology says that</a:t>
            </a:r>
          </a:p>
          <a:p>
            <a:r>
              <a:rPr lang="en-US" dirty="0"/>
              <a:t>(1) there is one God,</a:t>
            </a:r>
          </a:p>
          <a:p>
            <a:r>
              <a:rPr lang="en-US" dirty="0"/>
              <a:t>(2) which or who in some sense contains or consists of three “persons,” namely, the    Father, the Son, and the Holy Spirit,</a:t>
            </a:r>
          </a:p>
          <a:p>
            <a:r>
              <a:rPr lang="en-US" dirty="0"/>
              <a:t>(3) who are equally divine, and</a:t>
            </a:r>
          </a:p>
          <a:p>
            <a:r>
              <a:rPr lang="en-US" dirty="0"/>
              <a:t>(4) (1)-(3) are eternally the case.”</a:t>
            </a:r>
          </a:p>
        </p:txBody>
      </p:sp>
      <p:sp>
        <p:nvSpPr>
          <p:cNvPr id="6" name="Content Placeholder 5">
            <a:extLst>
              <a:ext uri="{FF2B5EF4-FFF2-40B4-BE49-F238E27FC236}">
                <a16:creationId xmlns:a16="http://schemas.microsoft.com/office/drawing/2014/main" id="{08FF5F4D-D699-2C47-BF12-2763CA4DBAA3}"/>
              </a:ext>
            </a:extLst>
          </p:cNvPr>
          <p:cNvSpPr>
            <a:spLocks noGrp="1"/>
          </p:cNvSpPr>
          <p:nvPr>
            <p:ph sz="half" idx="2"/>
          </p:nvPr>
        </p:nvSpPr>
        <p:spPr>
          <a:xfrm>
            <a:off x="6042243" y="2603499"/>
            <a:ext cx="5997355" cy="3631045"/>
          </a:xfrm>
        </p:spPr>
        <p:txBody>
          <a:bodyPr>
            <a:normAutofit/>
          </a:bodyPr>
          <a:lstStyle/>
          <a:p>
            <a:r>
              <a:rPr lang="en-US" u="sng" dirty="0"/>
              <a:t>(UT) “A </a:t>
            </a:r>
            <a:r>
              <a:rPr lang="en-US" u="sng" dirty="0" err="1"/>
              <a:t>unitarian</a:t>
            </a:r>
            <a:r>
              <a:rPr lang="en-US" u="sng" dirty="0"/>
              <a:t> Christian theology asserts that</a:t>
            </a:r>
          </a:p>
          <a:p>
            <a:r>
              <a:rPr lang="en-US" dirty="0"/>
              <a:t>(1) there is one God,</a:t>
            </a:r>
          </a:p>
          <a:p>
            <a:r>
              <a:rPr lang="en-US" dirty="0"/>
              <a:t>(2) who is numerically identical to the one Jesus called “Father,”</a:t>
            </a:r>
          </a:p>
          <a:p>
            <a:r>
              <a:rPr lang="en-US" dirty="0"/>
              <a:t>(3) and is not numerically identical to anyone else</a:t>
            </a:r>
          </a:p>
          <a:p>
            <a:r>
              <a:rPr lang="en-US" b="1" dirty="0"/>
              <a:t>(4) and (1)-(3) are eternally the case.</a:t>
            </a:r>
            <a:r>
              <a:rPr lang="en-US" dirty="0"/>
              <a:t>”</a:t>
            </a:r>
          </a:p>
        </p:txBody>
      </p:sp>
    </p:spTree>
    <p:extLst>
      <p:ext uri="{BB962C8B-B14F-4D97-AF65-F5344CB8AC3E}">
        <p14:creationId xmlns:p14="http://schemas.microsoft.com/office/powerpoint/2010/main" val="8550381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1F58C4-B1D3-8A4C-B15F-740B255AF6D0}"/>
              </a:ext>
            </a:extLst>
          </p:cNvPr>
          <p:cNvSpPr>
            <a:spLocks noGrp="1"/>
          </p:cNvSpPr>
          <p:nvPr>
            <p:ph type="title"/>
          </p:nvPr>
        </p:nvSpPr>
        <p:spPr/>
        <p:txBody>
          <a:bodyPr/>
          <a:lstStyle/>
          <a:p>
            <a:r>
              <a:rPr lang="en-US" dirty="0"/>
              <a:t>Tuggy’s Definitions</a:t>
            </a:r>
          </a:p>
        </p:txBody>
      </p:sp>
      <p:sp>
        <p:nvSpPr>
          <p:cNvPr id="5" name="Content Placeholder 4">
            <a:extLst>
              <a:ext uri="{FF2B5EF4-FFF2-40B4-BE49-F238E27FC236}">
                <a16:creationId xmlns:a16="http://schemas.microsoft.com/office/drawing/2014/main" id="{9EC8454F-1410-2045-8BF2-7E4DD541BCBC}"/>
              </a:ext>
            </a:extLst>
          </p:cNvPr>
          <p:cNvSpPr>
            <a:spLocks noGrp="1"/>
          </p:cNvSpPr>
          <p:nvPr>
            <p:ph sz="half" idx="1"/>
          </p:nvPr>
        </p:nvSpPr>
        <p:spPr>
          <a:xfrm>
            <a:off x="152400" y="2603500"/>
            <a:ext cx="5855977" cy="3809175"/>
          </a:xfrm>
        </p:spPr>
        <p:txBody>
          <a:bodyPr>
            <a:normAutofit/>
          </a:bodyPr>
          <a:lstStyle/>
          <a:p>
            <a:r>
              <a:rPr lang="en-US" u="sng" dirty="0"/>
              <a:t>(TT) “A </a:t>
            </a:r>
            <a:r>
              <a:rPr lang="en-US" u="sng" dirty="0" err="1"/>
              <a:t>trinitarian</a:t>
            </a:r>
            <a:r>
              <a:rPr lang="en-US" u="sng" dirty="0"/>
              <a:t> Christian theology says that</a:t>
            </a:r>
          </a:p>
          <a:p>
            <a:r>
              <a:rPr lang="en-US" dirty="0"/>
              <a:t>(1) there is one God,</a:t>
            </a:r>
          </a:p>
          <a:p>
            <a:r>
              <a:rPr lang="en-US" dirty="0"/>
              <a:t>(2) which or who in some sense contains or consists of three “persons,” namely, the    Father, the Son, and the Holy Spirit,</a:t>
            </a:r>
          </a:p>
          <a:p>
            <a:r>
              <a:rPr lang="en-US" dirty="0"/>
              <a:t>(3) who are equally divine, and</a:t>
            </a:r>
          </a:p>
          <a:p>
            <a:r>
              <a:rPr lang="en-US" dirty="0"/>
              <a:t>(4) (1)-(3) are eternally the case.”</a:t>
            </a:r>
          </a:p>
        </p:txBody>
      </p:sp>
      <p:sp>
        <p:nvSpPr>
          <p:cNvPr id="6" name="Content Placeholder 5">
            <a:extLst>
              <a:ext uri="{FF2B5EF4-FFF2-40B4-BE49-F238E27FC236}">
                <a16:creationId xmlns:a16="http://schemas.microsoft.com/office/drawing/2014/main" id="{08FF5F4D-D699-2C47-BF12-2763CA4DBAA3}"/>
              </a:ext>
            </a:extLst>
          </p:cNvPr>
          <p:cNvSpPr>
            <a:spLocks noGrp="1"/>
          </p:cNvSpPr>
          <p:nvPr>
            <p:ph sz="half" idx="2"/>
          </p:nvPr>
        </p:nvSpPr>
        <p:spPr>
          <a:xfrm>
            <a:off x="6042243" y="2603499"/>
            <a:ext cx="5997355" cy="4254501"/>
          </a:xfrm>
        </p:spPr>
        <p:txBody>
          <a:bodyPr>
            <a:normAutofit/>
          </a:bodyPr>
          <a:lstStyle/>
          <a:p>
            <a:r>
              <a:rPr lang="en-US" u="sng" dirty="0"/>
              <a:t>(UT) “A </a:t>
            </a:r>
            <a:r>
              <a:rPr lang="en-US" u="sng" dirty="0" err="1"/>
              <a:t>unitarian</a:t>
            </a:r>
            <a:r>
              <a:rPr lang="en-US" u="sng" dirty="0"/>
              <a:t> Christian theology asserts that</a:t>
            </a:r>
          </a:p>
          <a:p>
            <a:r>
              <a:rPr lang="en-US" dirty="0"/>
              <a:t>(1) there is one God,</a:t>
            </a:r>
          </a:p>
          <a:p>
            <a:r>
              <a:rPr lang="en-US" dirty="0"/>
              <a:t>(2) who is numerically identical to the one Jesus called “Father,”</a:t>
            </a:r>
          </a:p>
          <a:p>
            <a:r>
              <a:rPr lang="en-US" dirty="0"/>
              <a:t>(3) and is not numerically identical to anyone else</a:t>
            </a:r>
          </a:p>
          <a:p>
            <a:r>
              <a:rPr lang="en-US" b="1" dirty="0"/>
              <a:t>(4) and (1)-(3) are eternally the case.</a:t>
            </a:r>
            <a:r>
              <a:rPr lang="en-US" dirty="0"/>
              <a:t>”</a:t>
            </a:r>
          </a:p>
          <a:p>
            <a:endParaRPr lang="en-US" dirty="0"/>
          </a:p>
          <a:p>
            <a:r>
              <a:rPr lang="en-US" dirty="0"/>
              <a:t>Arguably, this actually requires Monarchical </a:t>
            </a:r>
            <a:r>
              <a:rPr lang="en-US" dirty="0" err="1"/>
              <a:t>Trinitarianism</a:t>
            </a:r>
            <a:endParaRPr lang="en-US" dirty="0"/>
          </a:p>
        </p:txBody>
      </p:sp>
    </p:spTree>
    <p:extLst>
      <p:ext uri="{BB962C8B-B14F-4D97-AF65-F5344CB8AC3E}">
        <p14:creationId xmlns:p14="http://schemas.microsoft.com/office/powerpoint/2010/main" val="195244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8E5A7-F7E7-3A45-8655-155CB0A1514C}"/>
              </a:ext>
            </a:extLst>
          </p:cNvPr>
          <p:cNvSpPr>
            <a:spLocks noGrp="1"/>
          </p:cNvSpPr>
          <p:nvPr>
            <p:ph type="title"/>
          </p:nvPr>
        </p:nvSpPr>
        <p:spPr/>
        <p:txBody>
          <a:bodyPr>
            <a:normAutofit/>
          </a:bodyPr>
          <a:lstStyle/>
          <a:p>
            <a:r>
              <a:rPr lang="en-US" dirty="0"/>
              <a:t>Most Influential Alternative:</a:t>
            </a:r>
            <a:br>
              <a:rPr lang="en-US" dirty="0"/>
            </a:br>
            <a:r>
              <a:rPr lang="en-US" dirty="0"/>
              <a:t>Biblical Unitarianism (BU)</a:t>
            </a:r>
          </a:p>
        </p:txBody>
      </p:sp>
      <p:sp>
        <p:nvSpPr>
          <p:cNvPr id="3" name="Content Placeholder 2">
            <a:extLst>
              <a:ext uri="{FF2B5EF4-FFF2-40B4-BE49-F238E27FC236}">
                <a16:creationId xmlns:a16="http://schemas.microsoft.com/office/drawing/2014/main" id="{B7EE9487-DE88-3646-BB00-B56E3F9DFEC3}"/>
              </a:ext>
            </a:extLst>
          </p:cNvPr>
          <p:cNvSpPr>
            <a:spLocks noGrp="1"/>
          </p:cNvSpPr>
          <p:nvPr>
            <p:ph idx="1"/>
          </p:nvPr>
        </p:nvSpPr>
        <p:spPr/>
        <p:txBody>
          <a:bodyPr>
            <a:normAutofit/>
          </a:bodyPr>
          <a:lstStyle/>
          <a:p>
            <a:r>
              <a:rPr lang="en-US" dirty="0"/>
              <a:t>Defended by Dale Tuggy, author of the </a:t>
            </a:r>
            <a:r>
              <a:rPr lang="en-US" i="1" dirty="0"/>
              <a:t>SEP</a:t>
            </a:r>
            <a:r>
              <a:rPr lang="en-US" dirty="0"/>
              <a:t> entry on the Trinity.</a:t>
            </a:r>
          </a:p>
          <a:p>
            <a:r>
              <a:rPr lang="en-US" dirty="0"/>
              <a:t>Biblical Unitarianism (BU) says that:</a:t>
            </a:r>
          </a:p>
          <a:p>
            <a:pPr lvl="1"/>
            <a:r>
              <a:rPr lang="en-US" dirty="0"/>
              <a:t>God just is the Father (as the Bible seems to say).</a:t>
            </a:r>
          </a:p>
          <a:p>
            <a:pPr lvl="1"/>
            <a:r>
              <a:rPr lang="en-US" dirty="0"/>
              <a:t>The “Son of God” is Jesus Christ, a man, but not any sort of divine being.</a:t>
            </a:r>
          </a:p>
          <a:p>
            <a:pPr lvl="1"/>
            <a:r>
              <a:rPr lang="en-US" dirty="0"/>
              <a:t>He came into existence sometime around 5 BC – 1 AD.</a:t>
            </a:r>
          </a:p>
          <a:p>
            <a:pPr lvl="1"/>
            <a:r>
              <a:rPr lang="en-US" dirty="0"/>
              <a:t>For most BU’s, talk about the Holy Spirit is something like talk about “God in action.”</a:t>
            </a:r>
          </a:p>
          <a:p>
            <a:r>
              <a:rPr lang="en-US" dirty="0"/>
              <a:t>Cons: Clearly not traditional (or popular).</a:t>
            </a:r>
          </a:p>
          <a:p>
            <a:r>
              <a:rPr lang="en-US" dirty="0"/>
              <a:t>Pros:</a:t>
            </a:r>
          </a:p>
          <a:p>
            <a:pPr lvl="1"/>
            <a:r>
              <a:rPr lang="en-US" dirty="0"/>
              <a:t>(1) Straight-forward; no wonky metaphysics; no equivocating on key terms.</a:t>
            </a:r>
          </a:p>
          <a:p>
            <a:pPr lvl="1"/>
            <a:r>
              <a:rPr lang="en-US" dirty="0"/>
              <a:t>(2) Does justice to Biblical revelation of God as The Father and as </a:t>
            </a:r>
            <a:r>
              <a:rPr lang="en-US" dirty="0" err="1"/>
              <a:t>uni</a:t>
            </a:r>
            <a:r>
              <a:rPr lang="en-US" dirty="0"/>
              <a:t>-personal.</a:t>
            </a:r>
          </a:p>
        </p:txBody>
      </p:sp>
    </p:spTree>
    <p:extLst>
      <p:ext uri="{BB962C8B-B14F-4D97-AF65-F5344CB8AC3E}">
        <p14:creationId xmlns:p14="http://schemas.microsoft.com/office/powerpoint/2010/main" val="385905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15540-4C68-8848-AEE9-4100E4271BB5}"/>
              </a:ext>
            </a:extLst>
          </p:cNvPr>
          <p:cNvSpPr>
            <a:spLocks noGrp="1"/>
          </p:cNvSpPr>
          <p:nvPr>
            <p:ph type="title"/>
          </p:nvPr>
        </p:nvSpPr>
        <p:spPr>
          <a:xfrm>
            <a:off x="671265" y="484632"/>
            <a:ext cx="10805629" cy="1609344"/>
          </a:xfrm>
        </p:spPr>
        <p:txBody>
          <a:bodyPr>
            <a:normAutofit/>
          </a:bodyPr>
          <a:lstStyle/>
          <a:p>
            <a:r>
              <a:rPr lang="en-US" dirty="0"/>
              <a:t>St. Hillary of Poitier, </a:t>
            </a:r>
            <a:r>
              <a:rPr lang="en-US" i="1" dirty="0"/>
              <a:t>De </a:t>
            </a:r>
            <a:r>
              <a:rPr lang="en-US" i="1" dirty="0" err="1"/>
              <a:t>Trinitate</a:t>
            </a:r>
            <a:r>
              <a:rPr lang="en-US" i="1" dirty="0"/>
              <a:t> </a:t>
            </a:r>
            <a:r>
              <a:rPr lang="en-US" dirty="0"/>
              <a:t>12.32</a:t>
            </a:r>
          </a:p>
        </p:txBody>
      </p:sp>
      <p:sp>
        <p:nvSpPr>
          <p:cNvPr id="3" name="Content Placeholder 2">
            <a:extLst>
              <a:ext uri="{FF2B5EF4-FFF2-40B4-BE49-F238E27FC236}">
                <a16:creationId xmlns:a16="http://schemas.microsoft.com/office/drawing/2014/main" id="{C45B688D-C810-454B-BD9D-B52D03949B99}"/>
              </a:ext>
            </a:extLst>
          </p:cNvPr>
          <p:cNvSpPr>
            <a:spLocks noGrp="1"/>
          </p:cNvSpPr>
          <p:nvPr>
            <p:ph idx="1"/>
          </p:nvPr>
        </p:nvSpPr>
        <p:spPr>
          <a:xfrm>
            <a:off x="1069848" y="2121408"/>
            <a:ext cx="10407046" cy="4050792"/>
          </a:xfrm>
        </p:spPr>
        <p:txBody>
          <a:bodyPr>
            <a:normAutofit/>
          </a:bodyPr>
          <a:lstStyle/>
          <a:p>
            <a:r>
              <a:rPr lang="en-US" sz="2800" dirty="0"/>
              <a:t>For either He was not always a Father (unless there was always also a Son); or if He was always a Father, there was always also a Son; since whatever period of time is denied to the Son, to make His </a:t>
            </a:r>
            <a:r>
              <a:rPr lang="en-US" sz="2800" dirty="0" err="1"/>
              <a:t>sonship</a:t>
            </a:r>
            <a:r>
              <a:rPr lang="en-US" sz="2800" dirty="0"/>
              <a:t> non-eternal, just so much the Father lacks of having been always a Father: so that although He was always God, nevertheless He cannot have been also a Father for the same infinity during which He is God.</a:t>
            </a:r>
          </a:p>
        </p:txBody>
      </p:sp>
    </p:spTree>
    <p:extLst>
      <p:ext uri="{BB962C8B-B14F-4D97-AF65-F5344CB8AC3E}">
        <p14:creationId xmlns:p14="http://schemas.microsoft.com/office/powerpoint/2010/main" val="36473545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FF40E-EAEA-C74A-AD63-C81B6B55527A}"/>
              </a:ext>
            </a:extLst>
          </p:cNvPr>
          <p:cNvSpPr>
            <a:spLocks noGrp="1"/>
          </p:cNvSpPr>
          <p:nvPr>
            <p:ph type="title"/>
          </p:nvPr>
        </p:nvSpPr>
        <p:spPr/>
        <p:txBody>
          <a:bodyPr>
            <a:normAutofit/>
          </a:bodyPr>
          <a:lstStyle/>
          <a:p>
            <a:r>
              <a:rPr lang="en-US" dirty="0"/>
              <a:t>St. Gregory </a:t>
            </a:r>
            <a:r>
              <a:rPr lang="en-US" dirty="0" err="1"/>
              <a:t>Nazianzen</a:t>
            </a:r>
            <a:r>
              <a:rPr lang="en-US" dirty="0"/>
              <a:t> (</a:t>
            </a:r>
            <a:r>
              <a:rPr lang="en-US" i="1" dirty="0"/>
              <a:t>Oration 25</a:t>
            </a:r>
            <a:r>
              <a:rPr lang="en-US" dirty="0"/>
              <a:t>)</a:t>
            </a:r>
          </a:p>
        </p:txBody>
      </p:sp>
      <p:sp>
        <p:nvSpPr>
          <p:cNvPr id="3" name="Content Placeholder 2">
            <a:extLst>
              <a:ext uri="{FF2B5EF4-FFF2-40B4-BE49-F238E27FC236}">
                <a16:creationId xmlns:a16="http://schemas.microsoft.com/office/drawing/2014/main" id="{21EFE5D7-9D7B-8A40-8184-DDDAC9892F43}"/>
              </a:ext>
            </a:extLst>
          </p:cNvPr>
          <p:cNvSpPr>
            <a:spLocks noGrp="1"/>
          </p:cNvSpPr>
          <p:nvPr>
            <p:ph idx="1"/>
          </p:nvPr>
        </p:nvSpPr>
        <p:spPr/>
        <p:txBody>
          <a:bodyPr/>
          <a:lstStyle/>
          <a:p>
            <a:r>
              <a:rPr lang="en-US" sz="2400" dirty="0"/>
              <a:t>Define our piety, by teaching the knowledge of:</a:t>
            </a:r>
          </a:p>
          <a:p>
            <a:pPr lvl="1"/>
            <a:r>
              <a:rPr lang="en-US" sz="2000" b="1" dirty="0"/>
              <a:t>One God, unbegotten, the Father</a:t>
            </a:r>
            <a:r>
              <a:rPr lang="en-US" sz="2000" dirty="0"/>
              <a:t>; </a:t>
            </a:r>
          </a:p>
          <a:p>
            <a:pPr lvl="1"/>
            <a:r>
              <a:rPr lang="en-US" sz="2000" dirty="0"/>
              <a:t>and One begotten Lord, his Son, </a:t>
            </a:r>
          </a:p>
          <a:p>
            <a:pPr lvl="2"/>
            <a:r>
              <a:rPr lang="en-US" sz="1800" b="1" dirty="0"/>
              <a:t>referred to as “God” when he is mentioned separately</a:t>
            </a:r>
            <a:r>
              <a:rPr lang="en-US" sz="1800" dirty="0"/>
              <a:t>, </a:t>
            </a:r>
          </a:p>
          <a:p>
            <a:pPr lvl="2"/>
            <a:r>
              <a:rPr lang="en-US" sz="1800" b="1" dirty="0"/>
              <a:t>but as “Lord” when he is named together with the Father</a:t>
            </a:r>
            <a:r>
              <a:rPr lang="en-US" sz="1800" dirty="0"/>
              <a:t> —</a:t>
            </a:r>
          </a:p>
          <a:p>
            <a:pPr lvl="2"/>
            <a:r>
              <a:rPr lang="en-US" sz="1800" dirty="0"/>
              <a:t>the first on account of the [divine] nature,</a:t>
            </a:r>
          </a:p>
          <a:p>
            <a:pPr lvl="2"/>
            <a:r>
              <a:rPr lang="en-US" sz="1800" dirty="0"/>
              <a:t>the second </a:t>
            </a:r>
            <a:r>
              <a:rPr lang="en-US" sz="1800" b="1" dirty="0"/>
              <a:t>on account of the monarchy</a:t>
            </a:r>
            <a:r>
              <a:rPr lang="en-US" sz="1800" dirty="0"/>
              <a:t>.</a:t>
            </a:r>
          </a:p>
        </p:txBody>
      </p:sp>
    </p:spTree>
    <p:extLst>
      <p:ext uri="{BB962C8B-B14F-4D97-AF65-F5344CB8AC3E}">
        <p14:creationId xmlns:p14="http://schemas.microsoft.com/office/powerpoint/2010/main" val="41508658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9C7D5-7FF3-3B48-BBB0-255C36DB2434}"/>
              </a:ext>
            </a:extLst>
          </p:cNvPr>
          <p:cNvSpPr>
            <a:spLocks noGrp="1"/>
          </p:cNvSpPr>
          <p:nvPr>
            <p:ph type="title"/>
          </p:nvPr>
        </p:nvSpPr>
        <p:spPr>
          <a:xfrm>
            <a:off x="1020059" y="713786"/>
            <a:ext cx="9870679" cy="706964"/>
          </a:xfrm>
        </p:spPr>
        <p:txBody>
          <a:bodyPr>
            <a:normAutofit fontScale="90000"/>
          </a:bodyPr>
          <a:lstStyle/>
          <a:p>
            <a:r>
              <a:rPr lang="en-US" dirty="0"/>
              <a:t>St. John of Damascus,</a:t>
            </a:r>
            <a:br>
              <a:rPr lang="en-US" dirty="0"/>
            </a:br>
            <a:r>
              <a:rPr lang="en-US" i="1" dirty="0"/>
              <a:t>Exact Exposition of the Orthodox Faith</a:t>
            </a:r>
            <a:endParaRPr lang="en-US" dirty="0"/>
          </a:p>
        </p:txBody>
      </p:sp>
      <p:sp>
        <p:nvSpPr>
          <p:cNvPr id="3" name="Content Placeholder 2">
            <a:extLst>
              <a:ext uri="{FF2B5EF4-FFF2-40B4-BE49-F238E27FC236}">
                <a16:creationId xmlns:a16="http://schemas.microsoft.com/office/drawing/2014/main" id="{021E679C-5241-AE40-AFAB-A20883DCFFDD}"/>
              </a:ext>
            </a:extLst>
          </p:cNvPr>
          <p:cNvSpPr>
            <a:spLocks noGrp="1"/>
          </p:cNvSpPr>
          <p:nvPr>
            <p:ph idx="1"/>
          </p:nvPr>
        </p:nvSpPr>
        <p:spPr/>
        <p:txBody>
          <a:bodyPr>
            <a:normAutofit fontScale="85000" lnSpcReduction="20000"/>
          </a:bodyPr>
          <a:lstStyle/>
          <a:p>
            <a:pPr marL="0" indent="0">
              <a:buNone/>
            </a:pPr>
            <a:r>
              <a:rPr lang="en-US" dirty="0"/>
              <a:t>We believe, then, in </a:t>
            </a:r>
            <a:r>
              <a:rPr lang="en-US" b="1" dirty="0"/>
              <a:t>One God</a:t>
            </a:r>
            <a:r>
              <a:rPr lang="en-US" dirty="0"/>
              <a:t>, one beginning, having no beginning, </a:t>
            </a:r>
            <a:r>
              <a:rPr lang="en-US" dirty="0" err="1"/>
              <a:t>uncreate</a:t>
            </a:r>
            <a:r>
              <a:rPr lang="en-US" dirty="0"/>
              <a:t>, </a:t>
            </a:r>
            <a:r>
              <a:rPr lang="en-US" b="1" dirty="0"/>
              <a:t>unbegotten</a:t>
            </a:r>
            <a:r>
              <a:rPr lang="en-US" dirty="0"/>
              <a:t>, imperishable and immortal, everlasting, infinite, uncircumscribed, boundless, of infinite power, simple, </a:t>
            </a:r>
            <a:r>
              <a:rPr lang="en-US" dirty="0" err="1"/>
              <a:t>uncompound</a:t>
            </a:r>
            <a:r>
              <a:rPr lang="en-US" dirty="0"/>
              <a:t>, incorporeal, without flux, passionless, unchangeable, unalterable, unseen, the fountain of goodness and justice, the light of the mind, inaccessible; a power known by no measure, measurable only by His own will alone (for all things that He wills He can ), creator of all created things, seen or unseen, of all the maintainer and preserver, for all the provider, master and lord and king over all, with an endless and immortal kingdom: having no contrary, filling all, by nothing encompassed, but rather Himself the </a:t>
            </a:r>
            <a:r>
              <a:rPr lang="en-US" dirty="0" err="1"/>
              <a:t>encompasser</a:t>
            </a:r>
            <a:r>
              <a:rPr lang="en-US" dirty="0"/>
              <a:t> and maintainer and original possessor of the universe, occupying all essences intact and extending beyond all things, and being separate from all essence as being super-essential and above all things and absolute God, absolute goodness, and absolute fullness : determining all sovereignties and ranks, being placed above all sovereignty and rank, above essence and life and word and thought: being Himself very light and goodness and life and essence, inasmuch as He does not derive His being from another, that is to say, of those things that exist: but being Himself the fountain of being to all that is, of life to the living, of reason to those that have reason; to all the cause of all good: perceiving all things even before they have become: one essence, one divinity, one power, one will, one energy, one beginning, one authority, one dominion, one sovereignty, made known in three perfect </a:t>
            </a:r>
            <a:r>
              <a:rPr lang="en-US" dirty="0" err="1"/>
              <a:t>subsistences</a:t>
            </a:r>
            <a:r>
              <a:rPr lang="en-US" dirty="0"/>
              <a:t> and adored with one adoration, believed in and ministered to by all rational creation, united without confusion and divided without separation (which indeed transcends thought). (We believe) in Father and Son and Holy Spirit </a:t>
            </a:r>
            <a:r>
              <a:rPr lang="en-US" dirty="0" err="1"/>
              <a:t>whereinto</a:t>
            </a:r>
            <a:r>
              <a:rPr lang="en-US" dirty="0"/>
              <a:t> also we have been baptized. For so our Lord commanded the Apostles to baptize, saying, Baptizing them in the name of the Father, Son, and Holy Spirit Matthew 18:19</a:t>
            </a:r>
          </a:p>
        </p:txBody>
      </p:sp>
    </p:spTree>
    <p:extLst>
      <p:ext uri="{BB962C8B-B14F-4D97-AF65-F5344CB8AC3E}">
        <p14:creationId xmlns:p14="http://schemas.microsoft.com/office/powerpoint/2010/main" val="33173721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9C7D5-7FF3-3B48-BBB0-255C36DB2434}"/>
              </a:ext>
            </a:extLst>
          </p:cNvPr>
          <p:cNvSpPr>
            <a:spLocks noGrp="1"/>
          </p:cNvSpPr>
          <p:nvPr>
            <p:ph type="title"/>
          </p:nvPr>
        </p:nvSpPr>
        <p:spPr>
          <a:xfrm>
            <a:off x="926275" y="819293"/>
            <a:ext cx="8990091" cy="706964"/>
          </a:xfrm>
        </p:spPr>
        <p:txBody>
          <a:bodyPr>
            <a:normAutofit fontScale="90000"/>
          </a:bodyPr>
          <a:lstStyle/>
          <a:p>
            <a:r>
              <a:rPr lang="en-US" dirty="0"/>
              <a:t>St. John of Damascus, </a:t>
            </a:r>
            <a:r>
              <a:rPr lang="en-US" i="1" dirty="0"/>
              <a:t>Exact Exposition of the Orthodox Faith</a:t>
            </a:r>
            <a:endParaRPr lang="en-US" dirty="0"/>
          </a:p>
        </p:txBody>
      </p:sp>
      <p:sp>
        <p:nvSpPr>
          <p:cNvPr id="3" name="Content Placeholder 2">
            <a:extLst>
              <a:ext uri="{FF2B5EF4-FFF2-40B4-BE49-F238E27FC236}">
                <a16:creationId xmlns:a16="http://schemas.microsoft.com/office/drawing/2014/main" id="{021E679C-5241-AE40-AFAB-A20883DCFFDD}"/>
              </a:ext>
            </a:extLst>
          </p:cNvPr>
          <p:cNvSpPr>
            <a:spLocks noGrp="1"/>
          </p:cNvSpPr>
          <p:nvPr>
            <p:ph idx="1"/>
          </p:nvPr>
        </p:nvSpPr>
        <p:spPr/>
        <p:txBody>
          <a:bodyPr>
            <a:normAutofit/>
          </a:bodyPr>
          <a:lstStyle/>
          <a:p>
            <a:pPr marL="0" indent="0">
              <a:buNone/>
            </a:pPr>
            <a:r>
              <a:rPr lang="en-US" dirty="0"/>
              <a:t>And again we speak of the three </a:t>
            </a:r>
            <a:r>
              <a:rPr lang="en-US" dirty="0" err="1"/>
              <a:t>subsistences</a:t>
            </a:r>
            <a:r>
              <a:rPr lang="en-US" dirty="0"/>
              <a:t> as being in each other, that we may not introduce a crowd and multitude of Gods. Owing to the three </a:t>
            </a:r>
            <a:r>
              <a:rPr lang="en-US" dirty="0" err="1"/>
              <a:t>subsistences</a:t>
            </a:r>
            <a:r>
              <a:rPr lang="en-US" dirty="0"/>
              <a:t>, there is no </a:t>
            </a:r>
            <a:r>
              <a:rPr lang="en-US" dirty="0" err="1"/>
              <a:t>compoundness</a:t>
            </a:r>
            <a:r>
              <a:rPr lang="en-US" dirty="0"/>
              <a:t> or confusion: while, owing to their having the same essence and dwelling in one another, and being the same in will, and energy, and power, and authority, and movement, so to speak, we </a:t>
            </a:r>
            <a:r>
              <a:rPr lang="en-US" dirty="0" err="1"/>
              <a:t>recognise</a:t>
            </a:r>
            <a:r>
              <a:rPr lang="en-US" dirty="0"/>
              <a:t> the indivisibility and the unity of God.</a:t>
            </a:r>
          </a:p>
          <a:p>
            <a:pPr marL="0" indent="0">
              <a:buNone/>
            </a:pPr>
            <a:r>
              <a:rPr lang="en-US" b="1" dirty="0"/>
              <a:t>For verily there is one God,</a:t>
            </a:r>
          </a:p>
          <a:p>
            <a:pPr marL="0" indent="0">
              <a:buNone/>
            </a:pPr>
            <a:r>
              <a:rPr lang="en-US" b="1" dirty="0"/>
              <a:t>and His word</a:t>
            </a:r>
          </a:p>
          <a:p>
            <a:pPr marL="0" indent="0">
              <a:buNone/>
            </a:pPr>
            <a:r>
              <a:rPr lang="en-US" b="1" dirty="0"/>
              <a:t>and Spirit.</a:t>
            </a:r>
            <a:endParaRPr lang="en-US" dirty="0"/>
          </a:p>
          <a:p>
            <a:endParaRPr lang="en-US" dirty="0"/>
          </a:p>
        </p:txBody>
      </p:sp>
    </p:spTree>
    <p:extLst>
      <p:ext uri="{BB962C8B-B14F-4D97-AF65-F5344CB8AC3E}">
        <p14:creationId xmlns:p14="http://schemas.microsoft.com/office/powerpoint/2010/main" val="29099676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F72401-0C0E-DB42-8BEB-DABE06D78F4E}"/>
              </a:ext>
            </a:extLst>
          </p:cNvPr>
          <p:cNvSpPr>
            <a:spLocks noGrp="1"/>
          </p:cNvSpPr>
          <p:nvPr>
            <p:ph type="title"/>
          </p:nvPr>
        </p:nvSpPr>
        <p:spPr/>
        <p:txBody>
          <a:bodyPr>
            <a:normAutofit/>
          </a:bodyPr>
          <a:lstStyle/>
          <a:p>
            <a:r>
              <a:rPr lang="en-US" dirty="0"/>
              <a:t>Compatibility with Analytic Models</a:t>
            </a:r>
          </a:p>
        </p:txBody>
      </p:sp>
      <p:sp>
        <p:nvSpPr>
          <p:cNvPr id="6" name="Text Placeholder 5">
            <a:extLst>
              <a:ext uri="{FF2B5EF4-FFF2-40B4-BE49-F238E27FC236}">
                <a16:creationId xmlns:a16="http://schemas.microsoft.com/office/drawing/2014/main" id="{3E3D086A-8BA8-2F4A-8B8A-76BD1BE85BD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092294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E498A-3EDA-F04C-B470-11676D2862DE}"/>
              </a:ext>
            </a:extLst>
          </p:cNvPr>
          <p:cNvSpPr>
            <a:spLocks noGrp="1"/>
          </p:cNvSpPr>
          <p:nvPr>
            <p:ph type="title"/>
          </p:nvPr>
        </p:nvSpPr>
        <p:spPr/>
        <p:txBody>
          <a:bodyPr/>
          <a:lstStyle/>
          <a:p>
            <a:r>
              <a:rPr lang="en-US" dirty="0"/>
              <a:t>“Toy” Social </a:t>
            </a:r>
            <a:r>
              <a:rPr lang="en-US" dirty="0" err="1"/>
              <a:t>Trinitairanism</a:t>
            </a:r>
            <a:r>
              <a:rPr lang="en-US" dirty="0"/>
              <a:t> (TST)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A0E6D99-A384-2F48-AA2B-FC2EB5F595E0}"/>
                  </a:ext>
                </a:extLst>
              </p:cNvPr>
              <p:cNvSpPr>
                <a:spLocks noGrp="1"/>
              </p:cNvSpPr>
              <p:nvPr>
                <p:ph idx="1"/>
              </p:nvPr>
            </p:nvSpPr>
            <p:spPr>
              <a:xfrm>
                <a:off x="508000" y="2121408"/>
                <a:ext cx="10921999" cy="4050792"/>
              </a:xfrm>
            </p:spPr>
            <p:txBody>
              <a:bodyPr>
                <a:normAutofit lnSpcReduction="10000"/>
              </a:bodyPr>
              <a:lstStyle/>
              <a:p>
                <a:r>
                  <a:rPr lang="en-US" sz="2400" dirty="0"/>
                  <a:t>God is a set: G</a:t>
                </a:r>
              </a:p>
              <a:p>
                <a:r>
                  <a:rPr lang="en-US" sz="2400" dirty="0"/>
                  <a:t>Has three elements: Father, Son and Holy Spirit, represented: f, s, and h.</a:t>
                </a:r>
              </a:p>
              <a:p>
                <a:r>
                  <a:rPr lang="en-US" sz="2400" dirty="0"/>
                  <a:t>Thus, G = {</a:t>
                </a:r>
                <a:r>
                  <a:rPr lang="en-US" sz="2400" dirty="0" err="1"/>
                  <a:t>f,s,h</a:t>
                </a:r>
                <a:r>
                  <a:rPr lang="en-US" sz="2400" dirty="0"/>
                  <a:t>}.   I.e., f </a:t>
                </a:r>
                <a14:m>
                  <m:oMath xmlns:m="http://schemas.openxmlformats.org/officeDocument/2006/math">
                    <m:r>
                      <a:rPr lang="en-US" sz="2400" i="1" dirty="0">
                        <a:latin typeface="Cambria Math" panose="02040503050406030204" pitchFamily="18" charset="0"/>
                        <a:ea typeface="Cambria Math" panose="02040503050406030204" pitchFamily="18" charset="0"/>
                      </a:rPr>
                      <m:t>∈</m:t>
                    </m:r>
                  </m:oMath>
                </a14:m>
                <a:r>
                  <a:rPr lang="en-US" sz="2400" dirty="0"/>
                  <a:t> G, s </a:t>
                </a:r>
                <a14:m>
                  <m:oMath xmlns:m="http://schemas.openxmlformats.org/officeDocument/2006/math">
                    <m:r>
                      <a:rPr lang="en-US" sz="2400" i="1" dirty="0">
                        <a:latin typeface="Cambria Math" panose="02040503050406030204" pitchFamily="18" charset="0"/>
                        <a:ea typeface="Cambria Math" panose="02040503050406030204" pitchFamily="18" charset="0"/>
                      </a:rPr>
                      <m:t>∈</m:t>
                    </m:r>
                  </m:oMath>
                </a14:m>
                <a:r>
                  <a:rPr lang="en-US" sz="2400" dirty="0"/>
                  <a:t> G, and h </a:t>
                </a:r>
                <a14:m>
                  <m:oMath xmlns:m="http://schemas.openxmlformats.org/officeDocument/2006/math">
                    <m:r>
                      <a:rPr lang="en-US" sz="2400" i="1" dirty="0" smtClean="0">
                        <a:latin typeface="Cambria Math" panose="02040503050406030204" pitchFamily="18" charset="0"/>
                        <a:ea typeface="Cambria Math" panose="02040503050406030204" pitchFamily="18" charset="0"/>
                      </a:rPr>
                      <m:t>∈</m:t>
                    </m:r>
                  </m:oMath>
                </a14:m>
                <a:r>
                  <a:rPr lang="en-US" sz="2400" dirty="0"/>
                  <a:t> G.</a:t>
                </a:r>
              </a:p>
              <a:p>
                <a:r>
                  <a:rPr lang="en-US" sz="2400" dirty="0"/>
                  <a:t>In one sense of “God,” there is exactly one God — set G.</a:t>
                </a:r>
              </a:p>
              <a:p>
                <a:r>
                  <a:rPr lang="en-US" sz="2400" dirty="0"/>
                  <a:t>In a different sense of “God” (or “divine”), anything that is an element of G “is God” or “is divine.”</a:t>
                </a:r>
              </a:p>
              <a:p>
                <a:r>
                  <a:rPr lang="en-US" sz="2400" dirty="0"/>
                  <a:t>Thus, f, s, and h can each be called “God” or “divine.”</a:t>
                </a:r>
              </a:p>
              <a:p>
                <a:r>
                  <a:rPr lang="en-US" sz="2400" dirty="0"/>
                  <a:t>Is TST compatible with the proposition that G = f?</a:t>
                </a:r>
              </a:p>
              <a:p>
                <a:r>
                  <a:rPr lang="en-US" sz="2400" dirty="0"/>
                  <a:t>Is </a:t>
                </a:r>
                <a14:m>
                  <m:oMath xmlns:m="http://schemas.openxmlformats.org/officeDocument/2006/math">
                    <m:r>
                      <a:rPr lang="en-US" sz="2400" i="1" dirty="0">
                        <a:latin typeface="Cambria Math" panose="02040503050406030204" pitchFamily="18" charset="0"/>
                        <a:ea typeface="Cambria Math" panose="02040503050406030204" pitchFamily="18" charset="0"/>
                      </a:rPr>
                      <m:t>∈</m:t>
                    </m:r>
                  </m:oMath>
                </a14:m>
                <a:r>
                  <a:rPr lang="en-US" sz="2400" dirty="0"/>
                  <a:t> </a:t>
                </a:r>
                <a:r>
                  <a:rPr lang="en-US" sz="2400" i="1" dirty="0"/>
                  <a:t>irreflexive</a:t>
                </a:r>
                <a:r>
                  <a:rPr lang="en-US" sz="2400" dirty="0"/>
                  <a:t>?</a:t>
                </a:r>
              </a:p>
            </p:txBody>
          </p:sp>
        </mc:Choice>
        <mc:Fallback xmlns="">
          <p:sp>
            <p:nvSpPr>
              <p:cNvPr id="3" name="Content Placeholder 2">
                <a:extLst>
                  <a:ext uri="{FF2B5EF4-FFF2-40B4-BE49-F238E27FC236}">
                    <a16:creationId xmlns:a16="http://schemas.microsoft.com/office/drawing/2014/main" id="{6A0E6D99-A384-2F48-AA2B-FC2EB5F595E0}"/>
                  </a:ext>
                </a:extLst>
              </p:cNvPr>
              <p:cNvSpPr>
                <a:spLocks noGrp="1" noRot="1" noChangeAspect="1" noMove="1" noResize="1" noEditPoints="1" noAdjustHandles="1" noChangeArrowheads="1" noChangeShapeType="1" noTextEdit="1"/>
              </p:cNvSpPr>
              <p:nvPr>
                <p:ph idx="1"/>
              </p:nvPr>
            </p:nvSpPr>
            <p:spPr>
              <a:xfrm>
                <a:off x="508000" y="2121408"/>
                <a:ext cx="10921999" cy="4050792"/>
              </a:xfrm>
              <a:blipFill>
                <a:blip r:embed="rId2"/>
                <a:stretch>
                  <a:fillRect l="-465" t="-3125" r="-813"/>
                </a:stretch>
              </a:blipFill>
            </p:spPr>
            <p:txBody>
              <a:bodyPr/>
              <a:lstStyle/>
              <a:p>
                <a:r>
                  <a:rPr lang="en-US">
                    <a:noFill/>
                  </a:rPr>
                  <a:t> </a:t>
                </a:r>
              </a:p>
            </p:txBody>
          </p:sp>
        </mc:Fallback>
      </mc:AlternateContent>
    </p:spTree>
    <p:extLst>
      <p:ext uri="{BB962C8B-B14F-4D97-AF65-F5344CB8AC3E}">
        <p14:creationId xmlns:p14="http://schemas.microsoft.com/office/powerpoint/2010/main" val="354013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02407-07EE-1D41-ABEF-83A5B85A35E3}"/>
              </a:ext>
            </a:extLst>
          </p:cNvPr>
          <p:cNvSpPr>
            <a:spLocks noGrp="1"/>
          </p:cNvSpPr>
          <p:nvPr>
            <p:ph type="title"/>
          </p:nvPr>
        </p:nvSpPr>
        <p:spPr/>
        <p:txBody>
          <a:bodyPr/>
          <a:lstStyle/>
          <a:p>
            <a:r>
              <a:rPr lang="en-US" dirty="0"/>
              <a:t>Rea/Brower Constitution Model</a:t>
            </a:r>
          </a:p>
        </p:txBody>
      </p:sp>
      <p:sp>
        <p:nvSpPr>
          <p:cNvPr id="3" name="Content Placeholder 2">
            <a:extLst>
              <a:ext uri="{FF2B5EF4-FFF2-40B4-BE49-F238E27FC236}">
                <a16:creationId xmlns:a16="http://schemas.microsoft.com/office/drawing/2014/main" id="{AE068559-02F2-9B41-868D-C838F345481A}"/>
              </a:ext>
            </a:extLst>
          </p:cNvPr>
          <p:cNvSpPr>
            <a:spLocks noGrp="1"/>
          </p:cNvSpPr>
          <p:nvPr>
            <p:ph idx="1"/>
          </p:nvPr>
        </p:nvSpPr>
        <p:spPr>
          <a:xfrm>
            <a:off x="33868" y="2026245"/>
            <a:ext cx="12158131" cy="4568080"/>
          </a:xfrm>
        </p:spPr>
        <p:txBody>
          <a:bodyPr>
            <a:noAutofit/>
          </a:bodyPr>
          <a:lstStyle/>
          <a:p>
            <a:r>
              <a:rPr lang="en-US" sz="2200" dirty="0"/>
              <a:t>“Impure” Relative Identity models.</a:t>
            </a:r>
          </a:p>
          <a:p>
            <a:pPr lvl="1"/>
            <a:r>
              <a:rPr lang="en-US" sz="2200" dirty="0"/>
              <a:t>Allow for the </a:t>
            </a:r>
            <a:r>
              <a:rPr lang="en-US" sz="2200" i="1" dirty="0"/>
              <a:t>existence </a:t>
            </a:r>
            <a:r>
              <a:rPr lang="en-US" sz="2200" dirty="0"/>
              <a:t>of classical identity, but says that isn’t the relation we </a:t>
            </a:r>
            <a:r>
              <a:rPr lang="en-US" sz="2200" i="1" dirty="0"/>
              <a:t>count</a:t>
            </a:r>
            <a:r>
              <a:rPr lang="en-US" sz="2200" dirty="0"/>
              <a:t> by.</a:t>
            </a:r>
          </a:p>
          <a:p>
            <a:r>
              <a:rPr lang="en-US" sz="2200" dirty="0"/>
              <a:t>Can say f ≠ s ≠ h, but that all are </a:t>
            </a:r>
            <a:r>
              <a:rPr lang="en-US" sz="2200" i="1" dirty="0"/>
              <a:t>relatively identical </a:t>
            </a:r>
            <a:r>
              <a:rPr lang="en-US" sz="2200" dirty="0"/>
              <a:t>to divine nature d, so count as one God.</a:t>
            </a:r>
          </a:p>
          <a:p>
            <a:r>
              <a:rPr lang="en-US" sz="2200" dirty="0"/>
              <a:t>On R/B’s specific account, the persons are </a:t>
            </a:r>
            <a:r>
              <a:rPr lang="en-US" sz="2200" i="1" dirty="0"/>
              <a:t>constituted by </a:t>
            </a:r>
            <a:r>
              <a:rPr lang="en-US" sz="2200" dirty="0"/>
              <a:t>the divine nature.</a:t>
            </a:r>
          </a:p>
          <a:p>
            <a:r>
              <a:rPr lang="en-US" sz="2200" dirty="0"/>
              <a:t>Can we say f = d? (And the Son and Spirit are constituted by the Father / Divine Nature?)</a:t>
            </a:r>
          </a:p>
          <a:p>
            <a:r>
              <a:rPr lang="en-US" sz="2200" dirty="0"/>
              <a:t>All three would count as “God” or “divine” in the sense that they are constituted by the Divine Nature / Father (Rea allows for a thing to count as constituting itself)</a:t>
            </a:r>
          </a:p>
          <a:p>
            <a:r>
              <a:rPr lang="en-US" sz="2200" dirty="0"/>
              <a:t>The Father would be “God” or “divine” in an even more basic way, which could license referring to Him as “the one God” or “the only true God.”</a:t>
            </a:r>
          </a:p>
          <a:p>
            <a:r>
              <a:rPr lang="en-US" sz="2200" dirty="0"/>
              <a:t>(In fact, a lot of language in Athanasius and others looks like this.)</a:t>
            </a:r>
          </a:p>
        </p:txBody>
      </p:sp>
    </p:spTree>
    <p:extLst>
      <p:ext uri="{BB962C8B-B14F-4D97-AF65-F5344CB8AC3E}">
        <p14:creationId xmlns:p14="http://schemas.microsoft.com/office/powerpoint/2010/main" val="399560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475F1-32A3-E04E-9510-95F1DCB7C90C}"/>
              </a:ext>
            </a:extLst>
          </p:cNvPr>
          <p:cNvSpPr>
            <a:spLocks noGrp="1"/>
          </p:cNvSpPr>
          <p:nvPr>
            <p:ph type="title"/>
          </p:nvPr>
        </p:nvSpPr>
        <p:spPr/>
        <p:txBody>
          <a:bodyPr/>
          <a:lstStyle/>
          <a:p>
            <a:r>
              <a:rPr lang="en-US" dirty="0"/>
              <a:t>Key Factors</a:t>
            </a:r>
          </a:p>
        </p:txBody>
      </p:sp>
      <p:sp>
        <p:nvSpPr>
          <p:cNvPr id="3" name="Content Placeholder 2">
            <a:extLst>
              <a:ext uri="{FF2B5EF4-FFF2-40B4-BE49-F238E27FC236}">
                <a16:creationId xmlns:a16="http://schemas.microsoft.com/office/drawing/2014/main" id="{7DBF6401-F7E5-0B4E-A545-EFF76F9AE098}"/>
              </a:ext>
            </a:extLst>
          </p:cNvPr>
          <p:cNvSpPr>
            <a:spLocks noGrp="1"/>
          </p:cNvSpPr>
          <p:nvPr>
            <p:ph idx="1"/>
          </p:nvPr>
        </p:nvSpPr>
        <p:spPr>
          <a:xfrm>
            <a:off x="491067" y="2121408"/>
            <a:ext cx="11159066" cy="4050792"/>
          </a:xfrm>
        </p:spPr>
        <p:txBody>
          <a:bodyPr>
            <a:normAutofit/>
          </a:bodyPr>
          <a:lstStyle/>
          <a:p>
            <a:r>
              <a:rPr lang="en-US" sz="2800" dirty="0"/>
              <a:t>Compatibility will likely come down to:</a:t>
            </a:r>
          </a:p>
          <a:p>
            <a:pPr lvl="1"/>
            <a:r>
              <a:rPr lang="en-US" sz="2200" dirty="0"/>
              <a:t>(1) whether key predications are true of both the Father and the One God, and</a:t>
            </a:r>
          </a:p>
          <a:p>
            <a:pPr lvl="1"/>
            <a:r>
              <a:rPr lang="en-US" sz="2200" dirty="0"/>
              <a:t>(2) whether the relation between the Father and the One God is </a:t>
            </a:r>
            <a:r>
              <a:rPr lang="en-US" sz="2200" i="1" dirty="0" err="1"/>
              <a:t>irreflexive</a:t>
            </a:r>
            <a:r>
              <a:rPr lang="en-US" sz="2200" dirty="0"/>
              <a:t>.</a:t>
            </a:r>
          </a:p>
          <a:p>
            <a:r>
              <a:rPr lang="en-US" sz="2800" dirty="0"/>
              <a:t>But many models will pass both tests, and many that don’t may do so for reasons that seem inessential.</a:t>
            </a:r>
          </a:p>
          <a:p>
            <a:pPr marL="0" indent="0">
              <a:buNone/>
            </a:pPr>
            <a:endParaRPr lang="en-US" sz="2800" dirty="0"/>
          </a:p>
          <a:p>
            <a:r>
              <a:rPr lang="en-US" sz="2800" dirty="0"/>
              <a:t>This also answers our earlier question whether Tuggy’s definitions are </a:t>
            </a:r>
            <a:r>
              <a:rPr lang="en-US" sz="2800" u="sng" dirty="0"/>
              <a:t>mutually exclusive</a:t>
            </a:r>
            <a:r>
              <a:rPr lang="en-US" sz="2800" dirty="0"/>
              <a:t> (they’re not).</a:t>
            </a:r>
          </a:p>
        </p:txBody>
      </p:sp>
    </p:spTree>
    <p:extLst>
      <p:ext uri="{BB962C8B-B14F-4D97-AF65-F5344CB8AC3E}">
        <p14:creationId xmlns:p14="http://schemas.microsoft.com/office/powerpoint/2010/main" val="293707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8C536E-BCE7-ED43-8EB7-46B14008D06C}"/>
              </a:ext>
            </a:extLst>
          </p:cNvPr>
          <p:cNvSpPr>
            <a:spLocks noGrp="1"/>
          </p:cNvSpPr>
          <p:nvPr>
            <p:ph type="title"/>
          </p:nvPr>
        </p:nvSpPr>
        <p:spPr/>
        <p:txBody>
          <a:bodyPr>
            <a:normAutofit/>
          </a:bodyPr>
          <a:lstStyle/>
          <a:p>
            <a:r>
              <a:rPr lang="en-US" dirty="0"/>
              <a:t>Undermining</a:t>
            </a:r>
            <a:br>
              <a:rPr lang="en-US" dirty="0"/>
            </a:br>
            <a:r>
              <a:rPr lang="en-US" dirty="0"/>
              <a:t>Biblical Unitarianism</a:t>
            </a:r>
          </a:p>
        </p:txBody>
      </p:sp>
      <p:sp>
        <p:nvSpPr>
          <p:cNvPr id="6" name="Text Placeholder 5">
            <a:extLst>
              <a:ext uri="{FF2B5EF4-FFF2-40B4-BE49-F238E27FC236}">
                <a16:creationId xmlns:a16="http://schemas.microsoft.com/office/drawing/2014/main" id="{5BA3A777-9B6A-7F42-A8CC-22E9B3AB135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660047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EC19C-FE14-8C49-A07A-0993A9EB4331}"/>
              </a:ext>
            </a:extLst>
          </p:cNvPr>
          <p:cNvSpPr>
            <a:spLocks noGrp="1"/>
          </p:cNvSpPr>
          <p:nvPr>
            <p:ph type="title"/>
          </p:nvPr>
        </p:nvSpPr>
        <p:spPr>
          <a:xfrm>
            <a:off x="634477" y="689903"/>
            <a:ext cx="11328400" cy="1609344"/>
          </a:xfrm>
        </p:spPr>
        <p:txBody>
          <a:bodyPr/>
          <a:lstStyle/>
          <a:p>
            <a:r>
              <a:rPr lang="en-US" dirty="0"/>
              <a:t>BU Objections &amp; monarchical models</a:t>
            </a:r>
          </a:p>
        </p:txBody>
      </p:sp>
      <p:sp>
        <p:nvSpPr>
          <p:cNvPr id="3" name="Content Placeholder 2">
            <a:extLst>
              <a:ext uri="{FF2B5EF4-FFF2-40B4-BE49-F238E27FC236}">
                <a16:creationId xmlns:a16="http://schemas.microsoft.com/office/drawing/2014/main" id="{4BD4E30B-B6E0-5F47-9AEA-E0F573605BA5}"/>
              </a:ext>
            </a:extLst>
          </p:cNvPr>
          <p:cNvSpPr>
            <a:spLocks noGrp="1"/>
          </p:cNvSpPr>
          <p:nvPr>
            <p:ph idx="1"/>
          </p:nvPr>
        </p:nvSpPr>
        <p:spPr>
          <a:xfrm>
            <a:off x="270933" y="2009310"/>
            <a:ext cx="11717867" cy="4577757"/>
          </a:xfrm>
        </p:spPr>
        <p:txBody>
          <a:bodyPr>
            <a:noAutofit/>
          </a:bodyPr>
          <a:lstStyle/>
          <a:p>
            <a:r>
              <a:rPr lang="en-US" sz="2800" dirty="0"/>
              <a:t>Do monarchical models… </a:t>
            </a:r>
          </a:p>
          <a:p>
            <a:pPr lvl="1"/>
            <a:r>
              <a:rPr lang="en-US" sz="2500" dirty="0"/>
              <a:t>1) Necessarily rely on wonky metaphysics (or problematic equivocations)?</a:t>
            </a:r>
          </a:p>
          <a:p>
            <a:pPr lvl="1"/>
            <a:r>
              <a:rPr lang="en-US" sz="2500" dirty="0"/>
              <a:t>2) Do justice to the Biblical presentation of God?</a:t>
            </a:r>
          </a:p>
          <a:p>
            <a:pPr lvl="2"/>
            <a:r>
              <a:rPr lang="en-US" sz="2300" dirty="0"/>
              <a:t>A) Do “God” and “the Father” name the same person?</a:t>
            </a:r>
          </a:p>
          <a:p>
            <a:pPr lvl="2"/>
            <a:r>
              <a:rPr lang="en-US" sz="2300" dirty="0"/>
              <a:t>B) Is God </a:t>
            </a:r>
            <a:r>
              <a:rPr lang="en-US" sz="2300" i="1" dirty="0"/>
              <a:t>a person</a:t>
            </a:r>
            <a:r>
              <a:rPr lang="en-US" sz="2300" dirty="0"/>
              <a:t> (not a “tri-personal being”)?</a:t>
            </a:r>
          </a:p>
          <a:p>
            <a:r>
              <a:rPr lang="en-US" sz="2800" dirty="0"/>
              <a:t>Arguments BU presents </a:t>
            </a:r>
            <a:r>
              <a:rPr lang="en-US" sz="2800" i="1" dirty="0"/>
              <a:t>against</a:t>
            </a:r>
            <a:r>
              <a:rPr lang="en-US" sz="2800" dirty="0"/>
              <a:t> “</a:t>
            </a:r>
            <a:r>
              <a:rPr lang="en-US" sz="2800" dirty="0" err="1"/>
              <a:t>Trinitarianism</a:t>
            </a:r>
            <a:r>
              <a:rPr lang="en-US" sz="2800" dirty="0"/>
              <a:t>” are really just arguments </a:t>
            </a:r>
            <a:r>
              <a:rPr lang="en-US" sz="2800" i="1" dirty="0"/>
              <a:t>for</a:t>
            </a:r>
            <a:r>
              <a:rPr lang="en-US" sz="2800" dirty="0"/>
              <a:t> a strong monarchy view.</a:t>
            </a:r>
          </a:p>
          <a:p>
            <a:r>
              <a:rPr lang="en-US" sz="2800" dirty="0"/>
              <a:t>Then Tuggy’s definitions count all monarchical models as “Unitarian” – </a:t>
            </a:r>
            <a:r>
              <a:rPr lang="en-US" sz="2800" i="1" dirty="0"/>
              <a:t>even when they include three fully and equally divine persons</a:t>
            </a:r>
            <a:r>
              <a:rPr lang="en-US" sz="2800" dirty="0"/>
              <a:t>.</a:t>
            </a:r>
          </a:p>
        </p:txBody>
      </p:sp>
    </p:spTree>
    <p:extLst>
      <p:ext uri="{BB962C8B-B14F-4D97-AF65-F5344CB8AC3E}">
        <p14:creationId xmlns:p14="http://schemas.microsoft.com/office/powerpoint/2010/main" val="360065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anim calcmode="lin" valueType="num">
                                      <p:cBhvr>
                                        <p:cTn id="18"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ssolv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0D521-D92C-8042-8373-DBC8A249D289}"/>
              </a:ext>
            </a:extLst>
          </p:cNvPr>
          <p:cNvSpPr>
            <a:spLocks noGrp="1"/>
          </p:cNvSpPr>
          <p:nvPr>
            <p:ph type="title"/>
          </p:nvPr>
        </p:nvSpPr>
        <p:spPr/>
        <p:txBody>
          <a:bodyPr/>
          <a:lstStyle/>
          <a:p>
            <a:r>
              <a:rPr lang="en-US" dirty="0"/>
              <a:t>Narrowing Our Focus</a:t>
            </a:r>
          </a:p>
        </p:txBody>
      </p:sp>
      <p:sp>
        <p:nvSpPr>
          <p:cNvPr id="3" name="Content Placeholder 2">
            <a:extLst>
              <a:ext uri="{FF2B5EF4-FFF2-40B4-BE49-F238E27FC236}">
                <a16:creationId xmlns:a16="http://schemas.microsoft.com/office/drawing/2014/main" id="{83D5FD40-7157-524B-BD3F-572451CF9D66}"/>
              </a:ext>
            </a:extLst>
          </p:cNvPr>
          <p:cNvSpPr>
            <a:spLocks noGrp="1"/>
          </p:cNvSpPr>
          <p:nvPr>
            <p:ph idx="1"/>
          </p:nvPr>
        </p:nvSpPr>
        <p:spPr/>
        <p:txBody>
          <a:bodyPr>
            <a:normAutofit/>
          </a:bodyPr>
          <a:lstStyle/>
          <a:p>
            <a:r>
              <a:rPr lang="en-US" dirty="0"/>
              <a:t>I’ll focus on two sets of definitions we might use for “</a:t>
            </a:r>
            <a:r>
              <a:rPr lang="en-US" dirty="0" err="1"/>
              <a:t>trinitarianism</a:t>
            </a:r>
            <a:r>
              <a:rPr lang="en-US" dirty="0"/>
              <a:t>” and “</a:t>
            </a:r>
            <a:r>
              <a:rPr lang="en-US" dirty="0" err="1"/>
              <a:t>unitarianism</a:t>
            </a:r>
            <a:r>
              <a:rPr lang="en-US" dirty="0"/>
              <a:t>.”</a:t>
            </a:r>
          </a:p>
          <a:p>
            <a:pPr lvl="1"/>
            <a:r>
              <a:rPr lang="en-US" dirty="0"/>
              <a:t>My own</a:t>
            </a:r>
          </a:p>
          <a:p>
            <a:pPr lvl="1"/>
            <a:r>
              <a:rPr lang="en-US" dirty="0"/>
              <a:t>Dale Tuggy’s</a:t>
            </a:r>
          </a:p>
          <a:p>
            <a:r>
              <a:rPr lang="en-US" dirty="0"/>
              <a:t>The doctrine of the Monarchy shows how these definitions come apart.</a:t>
            </a:r>
          </a:p>
          <a:p>
            <a:r>
              <a:rPr lang="en-US" dirty="0"/>
              <a:t>Changes the landscape of the debate dramatically.</a:t>
            </a:r>
          </a:p>
        </p:txBody>
      </p:sp>
    </p:spTree>
    <p:extLst>
      <p:ext uri="{BB962C8B-B14F-4D97-AF65-F5344CB8AC3E}">
        <p14:creationId xmlns:p14="http://schemas.microsoft.com/office/powerpoint/2010/main" val="35364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6E26C-BED2-3843-9CD8-038948579905}"/>
              </a:ext>
            </a:extLst>
          </p:cNvPr>
          <p:cNvSpPr>
            <a:spLocks noGrp="1"/>
          </p:cNvSpPr>
          <p:nvPr>
            <p:ph type="title"/>
          </p:nvPr>
        </p:nvSpPr>
        <p:spPr/>
        <p:txBody>
          <a:bodyPr/>
          <a:lstStyle/>
          <a:p>
            <a:r>
              <a:rPr lang="en-US" dirty="0"/>
              <a:t>Consequences of</a:t>
            </a:r>
            <a:br>
              <a:rPr lang="en-US" dirty="0"/>
            </a:br>
            <a:r>
              <a:rPr lang="en-US" dirty="0"/>
              <a:t>Misleading Definitions</a:t>
            </a:r>
          </a:p>
        </p:txBody>
      </p:sp>
      <p:sp>
        <p:nvSpPr>
          <p:cNvPr id="3" name="Content Placeholder 2">
            <a:extLst>
              <a:ext uri="{FF2B5EF4-FFF2-40B4-BE49-F238E27FC236}">
                <a16:creationId xmlns:a16="http://schemas.microsoft.com/office/drawing/2014/main" id="{B23AB82F-F6DF-1743-BCFC-D3D69B3988D5}"/>
              </a:ext>
            </a:extLst>
          </p:cNvPr>
          <p:cNvSpPr>
            <a:spLocks noGrp="1"/>
          </p:cNvSpPr>
          <p:nvPr>
            <p:ph idx="1"/>
          </p:nvPr>
        </p:nvSpPr>
        <p:spPr>
          <a:xfrm>
            <a:off x="846667" y="2121408"/>
            <a:ext cx="10955866" cy="4050792"/>
          </a:xfrm>
        </p:spPr>
        <p:txBody>
          <a:bodyPr>
            <a:noAutofit/>
          </a:bodyPr>
          <a:lstStyle/>
          <a:p>
            <a:r>
              <a:rPr lang="en-US" sz="2800" dirty="0"/>
              <a:t>Makes it look as though a strong monarchy view just isn’t an option for Trinitarians, when it fact it’s:</a:t>
            </a:r>
          </a:p>
          <a:p>
            <a:pPr lvl="1"/>
            <a:r>
              <a:rPr lang="en-US" sz="2600" dirty="0"/>
              <a:t>(1) strongly supported in the patristic sources we think of as being definitive of the doctrine of the Trinity – the church fathers who authored the Nicene and Constantinopolitan creeds, who presided at the first two ecumenical councils, etc.,</a:t>
            </a:r>
          </a:p>
          <a:p>
            <a:pPr lvl="1"/>
            <a:r>
              <a:rPr lang="en-US" sz="2600" dirty="0"/>
              <a:t>(2) very much a main-stream Eastern Orthodox view, and</a:t>
            </a:r>
          </a:p>
          <a:p>
            <a:pPr lvl="1"/>
            <a:r>
              <a:rPr lang="en-US" sz="2600" dirty="0"/>
              <a:t>(3) is even compatible with a fairly wide range of analytic models of the Trinity (even when they are intended to be symmetrical).</a:t>
            </a:r>
          </a:p>
        </p:txBody>
      </p:sp>
    </p:spTree>
    <p:extLst>
      <p:ext uri="{BB962C8B-B14F-4D97-AF65-F5344CB8AC3E}">
        <p14:creationId xmlns:p14="http://schemas.microsoft.com/office/powerpoint/2010/main" val="277200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8C536E-BCE7-ED43-8EB7-46B14008D06C}"/>
              </a:ext>
            </a:extLst>
          </p:cNvPr>
          <p:cNvSpPr>
            <a:spLocks noGrp="1"/>
          </p:cNvSpPr>
          <p:nvPr>
            <p:ph type="title"/>
          </p:nvPr>
        </p:nvSpPr>
        <p:spPr/>
        <p:txBody>
          <a:bodyPr>
            <a:normAutofit/>
          </a:bodyPr>
          <a:lstStyle/>
          <a:p>
            <a:r>
              <a:rPr lang="en-US" dirty="0"/>
              <a:t>A Trilemma for BU</a:t>
            </a:r>
          </a:p>
        </p:txBody>
      </p:sp>
      <p:sp>
        <p:nvSpPr>
          <p:cNvPr id="2" name="Text Placeholder 1">
            <a:extLst>
              <a:ext uri="{FF2B5EF4-FFF2-40B4-BE49-F238E27FC236}">
                <a16:creationId xmlns:a16="http://schemas.microsoft.com/office/drawing/2014/main" id="{78CDFE82-A282-874B-A0B9-03AB836DCD7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612276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027EB-580A-EA40-924C-52899A36ED58}"/>
              </a:ext>
            </a:extLst>
          </p:cNvPr>
          <p:cNvSpPr>
            <a:spLocks noGrp="1"/>
          </p:cNvSpPr>
          <p:nvPr>
            <p:ph type="title"/>
          </p:nvPr>
        </p:nvSpPr>
        <p:spPr/>
        <p:txBody>
          <a:bodyPr/>
          <a:lstStyle/>
          <a:p>
            <a:r>
              <a:rPr lang="en-US" dirty="0"/>
              <a:t>Arius’s Creed (Letter to Alexander)</a:t>
            </a:r>
          </a:p>
        </p:txBody>
      </p:sp>
      <p:sp>
        <p:nvSpPr>
          <p:cNvPr id="3" name="Content Placeholder 2">
            <a:extLst>
              <a:ext uri="{FF2B5EF4-FFF2-40B4-BE49-F238E27FC236}">
                <a16:creationId xmlns:a16="http://schemas.microsoft.com/office/drawing/2014/main" id="{2C2BB0D7-9A71-0C43-8EC9-EC430EDEFFB6}"/>
              </a:ext>
            </a:extLst>
          </p:cNvPr>
          <p:cNvSpPr>
            <a:spLocks noGrp="1"/>
          </p:cNvSpPr>
          <p:nvPr>
            <p:ph idx="1"/>
          </p:nvPr>
        </p:nvSpPr>
        <p:spPr>
          <a:xfrm>
            <a:off x="84668" y="1816614"/>
            <a:ext cx="12005733" cy="4050792"/>
          </a:xfrm>
        </p:spPr>
        <p:txBody>
          <a:bodyPr>
            <a:noAutofit/>
          </a:bodyPr>
          <a:lstStyle/>
          <a:p>
            <a:r>
              <a:rPr lang="en-US" sz="2400" dirty="0"/>
              <a:t>Historically, Arians cleverly </a:t>
            </a:r>
            <a:r>
              <a:rPr lang="en-US" sz="2400" i="1" dirty="0"/>
              <a:t>avoided</a:t>
            </a:r>
            <a:r>
              <a:rPr lang="en-US" sz="2400" dirty="0"/>
              <a:t> defining God as “Father,”		  	         (to avoid collapsing into Monarchical </a:t>
            </a:r>
            <a:r>
              <a:rPr lang="en-US" sz="2400" dirty="0" err="1"/>
              <a:t>Trinitarianism</a:t>
            </a:r>
            <a:r>
              <a:rPr lang="en-US" sz="2400" dirty="0"/>
              <a:t>). </a:t>
            </a:r>
          </a:p>
          <a:p>
            <a:r>
              <a:rPr lang="en-US" sz="2400" dirty="0"/>
              <a:t>“We acknowledge </a:t>
            </a:r>
            <a:r>
              <a:rPr lang="en-US" sz="2400" b="1" dirty="0"/>
              <a:t>One God</a:t>
            </a:r>
            <a:r>
              <a:rPr lang="en-US" sz="2400" dirty="0"/>
              <a:t>, alone unbegotten, alone everlasting, alone without beginning, alone true, alone having immortality, alone wise, alone good, alone sovereign, judge, governor, and provider of all, unalterable and unchangeable, just and good, God of the Law and the Prophets and the New Testament; </a:t>
            </a:r>
            <a:r>
              <a:rPr lang="en-US" sz="2400" b="1" dirty="0"/>
              <a:t>who begat an only-begotten Son before time and the ages</a:t>
            </a:r>
            <a:r>
              <a:rPr lang="en-US" sz="2400" dirty="0"/>
              <a:t>, through whom he made both the ages and all that was made; who begot Him not in appearance, but in reality; and that </a:t>
            </a:r>
            <a:r>
              <a:rPr lang="en-US" sz="2400" b="1" dirty="0"/>
              <a:t>he made him [the Son] subsist at his [the Father’s] own will</a:t>
            </a:r>
            <a:r>
              <a:rPr lang="en-US" sz="2400" dirty="0"/>
              <a:t>, unalterable and unchangeable, </a:t>
            </a:r>
            <a:r>
              <a:rPr lang="en-US" sz="2400" b="1" dirty="0"/>
              <a:t>the perfect creature of God</a:t>
            </a:r>
            <a:r>
              <a:rPr lang="en-US" sz="2400" dirty="0"/>
              <a:t>…”</a:t>
            </a:r>
          </a:p>
          <a:p>
            <a:r>
              <a:rPr lang="en-US" sz="2400" dirty="0"/>
              <a:t>Says God “begat.” And now even adds “before the ages.”</a:t>
            </a:r>
          </a:p>
          <a:p>
            <a:r>
              <a:rPr lang="en-US" sz="2400" dirty="0"/>
              <a:t>But still does not </a:t>
            </a:r>
            <a:r>
              <a:rPr lang="en-US" sz="2400" i="1" dirty="0"/>
              <a:t>define</a:t>
            </a:r>
            <a:r>
              <a:rPr lang="en-US" sz="2400" dirty="0"/>
              <a:t> God as “Father.” Leaves the Son’s existence </a:t>
            </a:r>
            <a:r>
              <a:rPr lang="en-US" sz="2400" i="1" dirty="0"/>
              <a:t>contingent</a:t>
            </a:r>
            <a:r>
              <a:rPr lang="en-US" sz="2400" dirty="0"/>
              <a:t>.</a:t>
            </a:r>
          </a:p>
        </p:txBody>
      </p:sp>
    </p:spTree>
    <p:extLst>
      <p:ext uri="{BB962C8B-B14F-4D97-AF65-F5344CB8AC3E}">
        <p14:creationId xmlns:p14="http://schemas.microsoft.com/office/powerpoint/2010/main" val="148238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AB15C-812E-E646-A4E9-8C4616EAE5F3}"/>
              </a:ext>
            </a:extLst>
          </p:cNvPr>
          <p:cNvSpPr>
            <a:spLocks noGrp="1"/>
          </p:cNvSpPr>
          <p:nvPr>
            <p:ph type="title"/>
          </p:nvPr>
        </p:nvSpPr>
        <p:spPr>
          <a:xfrm>
            <a:off x="0" y="129037"/>
            <a:ext cx="12192000" cy="1609344"/>
          </a:xfrm>
        </p:spPr>
        <p:txBody>
          <a:bodyPr>
            <a:normAutofit/>
          </a:bodyPr>
          <a:lstStyle/>
          <a:p>
            <a:pPr algn="ctr"/>
            <a:r>
              <a:rPr lang="en-US" sz="6600" dirty="0"/>
              <a:t>The “Trinitarian sandwich” (YUM!)</a:t>
            </a:r>
          </a:p>
        </p:txBody>
      </p:sp>
      <p:sp>
        <p:nvSpPr>
          <p:cNvPr id="3" name="Content Placeholder 2">
            <a:extLst>
              <a:ext uri="{FF2B5EF4-FFF2-40B4-BE49-F238E27FC236}">
                <a16:creationId xmlns:a16="http://schemas.microsoft.com/office/drawing/2014/main" id="{1FC1A57D-B788-F149-A93B-4CCD85845667}"/>
              </a:ext>
            </a:extLst>
          </p:cNvPr>
          <p:cNvSpPr>
            <a:spLocks noGrp="1"/>
          </p:cNvSpPr>
          <p:nvPr>
            <p:ph idx="1"/>
          </p:nvPr>
        </p:nvSpPr>
        <p:spPr>
          <a:xfrm>
            <a:off x="0" y="1850478"/>
            <a:ext cx="12192000" cy="4736592"/>
          </a:xfrm>
        </p:spPr>
        <p:txBody>
          <a:bodyPr>
            <a:noAutofit/>
          </a:bodyPr>
          <a:lstStyle/>
          <a:p>
            <a:r>
              <a:rPr lang="en-US" sz="2600" dirty="0"/>
              <a:t>BU gets “sandwiched” between Monarchical and Egalitarian </a:t>
            </a:r>
            <a:r>
              <a:rPr lang="en-US" sz="2600" dirty="0" err="1"/>
              <a:t>Trinitarinism</a:t>
            </a:r>
            <a:r>
              <a:rPr lang="en-US" sz="2600" dirty="0"/>
              <a:t>.</a:t>
            </a:r>
          </a:p>
          <a:p>
            <a:r>
              <a:rPr lang="en-US" sz="2600" dirty="0"/>
              <a:t>Identify God and the Father </a:t>
            </a:r>
            <a:r>
              <a:rPr lang="en-US" sz="2600" i="1" dirty="0"/>
              <a:t>too strongly</a:t>
            </a:r>
            <a:r>
              <a:rPr lang="en-US" sz="2600" dirty="0"/>
              <a:t>, and you’re a Monarchical Trinitarian.</a:t>
            </a:r>
          </a:p>
          <a:p>
            <a:r>
              <a:rPr lang="en-US" sz="2600" dirty="0"/>
              <a:t>Identify God and the Father </a:t>
            </a:r>
            <a:r>
              <a:rPr lang="en-US" sz="2600" i="1" dirty="0"/>
              <a:t>not strongly enough</a:t>
            </a:r>
            <a:r>
              <a:rPr lang="en-US" sz="2600" dirty="0"/>
              <a:t> – why not be an Egalitarian?</a:t>
            </a:r>
          </a:p>
          <a:p>
            <a:r>
              <a:rPr lang="en-US" sz="2600" dirty="0"/>
              <a:t>But BU wants to:</a:t>
            </a:r>
          </a:p>
          <a:p>
            <a:pPr lvl="1"/>
            <a:r>
              <a:rPr lang="en-US" sz="2400" dirty="0"/>
              <a:t>1) </a:t>
            </a:r>
            <a:r>
              <a:rPr lang="en-US" sz="2400" i="1" dirty="0"/>
              <a:t>Maintain</a:t>
            </a:r>
            <a:r>
              <a:rPr lang="en-US" sz="2400" dirty="0"/>
              <a:t> the biblical identification of God and Father, but</a:t>
            </a:r>
          </a:p>
          <a:p>
            <a:pPr lvl="1"/>
            <a:r>
              <a:rPr lang="en-US" sz="2600" dirty="0"/>
              <a:t>2) Not collapse into Monarchical </a:t>
            </a:r>
            <a:r>
              <a:rPr lang="en-US" sz="2600" dirty="0" err="1"/>
              <a:t>Trinitarianism</a:t>
            </a:r>
            <a:r>
              <a:rPr lang="en-US" sz="2600" dirty="0"/>
              <a:t>, thus</a:t>
            </a:r>
          </a:p>
          <a:p>
            <a:pPr lvl="2"/>
            <a:r>
              <a:rPr lang="en-US" sz="2400" dirty="0"/>
              <a:t>Maintain that not all the same predications are true of God and the Father. BUT…</a:t>
            </a:r>
          </a:p>
          <a:p>
            <a:pPr lvl="1"/>
            <a:r>
              <a:rPr lang="en-US" sz="2600" dirty="0"/>
              <a:t>3) Unclear why an Egalitarian </a:t>
            </a:r>
            <a:r>
              <a:rPr lang="en-US" sz="2600" dirty="0" err="1"/>
              <a:t>Trinitarianism</a:t>
            </a:r>
            <a:r>
              <a:rPr lang="en-US" sz="2600" dirty="0"/>
              <a:t> couldn’t take that treatment onboard, then extend the same treatment to the Son and Spirit.</a:t>
            </a:r>
          </a:p>
        </p:txBody>
      </p:sp>
    </p:spTree>
    <p:extLst>
      <p:ext uri="{BB962C8B-B14F-4D97-AF65-F5344CB8AC3E}">
        <p14:creationId xmlns:p14="http://schemas.microsoft.com/office/powerpoint/2010/main" val="362484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FE67C6D-CB48-7244-BB3A-6B613158F43F}"/>
              </a:ext>
            </a:extLst>
          </p:cNvPr>
          <p:cNvSpPr>
            <a:spLocks noGrp="1"/>
          </p:cNvSpPr>
          <p:nvPr>
            <p:ph type="ctrTitle"/>
          </p:nvPr>
        </p:nvSpPr>
        <p:spPr/>
        <p:txBody>
          <a:bodyPr/>
          <a:lstStyle/>
          <a:p>
            <a:r>
              <a:rPr lang="en-US" dirty="0"/>
              <a:t>Conclusion</a:t>
            </a:r>
          </a:p>
        </p:txBody>
      </p:sp>
      <p:sp>
        <p:nvSpPr>
          <p:cNvPr id="7" name="Subtitle 6">
            <a:extLst>
              <a:ext uri="{FF2B5EF4-FFF2-40B4-BE49-F238E27FC236}">
                <a16:creationId xmlns:a16="http://schemas.microsoft.com/office/drawing/2014/main" id="{24FFEA10-1EBE-9D4C-8C51-8103885CCAE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672401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079C5-F585-B54F-A7B3-D144F6ADD89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2E4117D8-CF8D-F847-824F-937AEF60BA38}"/>
              </a:ext>
            </a:extLst>
          </p:cNvPr>
          <p:cNvSpPr>
            <a:spLocks noGrp="1"/>
          </p:cNvSpPr>
          <p:nvPr>
            <p:ph idx="1"/>
          </p:nvPr>
        </p:nvSpPr>
        <p:spPr>
          <a:xfrm>
            <a:off x="0" y="2290738"/>
            <a:ext cx="12192000" cy="4050792"/>
          </a:xfrm>
        </p:spPr>
        <p:txBody>
          <a:bodyPr>
            <a:noAutofit/>
          </a:bodyPr>
          <a:lstStyle/>
          <a:p>
            <a:r>
              <a:rPr lang="en-US" sz="2500" dirty="0"/>
              <a:t>Without keeping “one eye” on history, Tuggy’s definitions may seem reasonable.</a:t>
            </a:r>
          </a:p>
          <a:p>
            <a:r>
              <a:rPr lang="en-US" sz="2500" dirty="0"/>
              <a:t>Results in a bleak picture for “</a:t>
            </a:r>
            <a:r>
              <a:rPr lang="en-US" sz="2500" dirty="0" err="1"/>
              <a:t>Trinitarianism</a:t>
            </a:r>
            <a:r>
              <a:rPr lang="en-US" sz="2500" dirty="0"/>
              <a:t>.”</a:t>
            </a:r>
          </a:p>
          <a:p>
            <a:r>
              <a:rPr lang="en-US" sz="2500" dirty="0"/>
              <a:t>But when we get the neglected doctrine of the Monarchy back into view:</a:t>
            </a:r>
          </a:p>
          <a:p>
            <a:pPr lvl="1"/>
            <a:r>
              <a:rPr lang="en-US" sz="2200" dirty="0"/>
              <a:t>(1) the strongest objections to </a:t>
            </a:r>
            <a:r>
              <a:rPr lang="en-US" sz="2200" dirty="0" err="1"/>
              <a:t>Trinitarianism</a:t>
            </a:r>
            <a:r>
              <a:rPr lang="en-US" sz="2200" dirty="0"/>
              <a:t> lose their force entirely.</a:t>
            </a:r>
          </a:p>
          <a:p>
            <a:pPr lvl="1"/>
            <a:r>
              <a:rPr lang="en-US" sz="2200" dirty="0"/>
              <a:t>[ (2) BU requires modifications that may be fatal; at best put it in a much weaker position. ]</a:t>
            </a:r>
          </a:p>
          <a:p>
            <a:r>
              <a:rPr lang="en-US" sz="2500" dirty="0"/>
              <a:t>The landscape of this debate in philosophical theology changes drastically.</a:t>
            </a:r>
          </a:p>
          <a:p>
            <a:r>
              <a:rPr lang="en-US" sz="2500" dirty="0"/>
              <a:t>(History really does make a difference!)</a:t>
            </a:r>
          </a:p>
        </p:txBody>
      </p:sp>
    </p:spTree>
    <p:extLst>
      <p:ext uri="{BB962C8B-B14F-4D97-AF65-F5344CB8AC3E}">
        <p14:creationId xmlns:p14="http://schemas.microsoft.com/office/powerpoint/2010/main" val="255838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0B8AC-600F-184B-9844-4FAD3CEAF197}"/>
              </a:ext>
            </a:extLst>
          </p:cNvPr>
          <p:cNvSpPr>
            <a:spLocks noGrp="1"/>
          </p:cNvSpPr>
          <p:nvPr>
            <p:ph type="ctrTitle"/>
          </p:nvPr>
        </p:nvSpPr>
        <p:spPr>
          <a:xfrm>
            <a:off x="1154955" y="1470341"/>
            <a:ext cx="8825658" cy="2677648"/>
          </a:xfrm>
        </p:spPr>
        <p:txBody>
          <a:bodyPr/>
          <a:lstStyle/>
          <a:p>
            <a:pPr algn="ctr"/>
            <a:r>
              <a:rPr lang="en-US" dirty="0"/>
              <a:t>One God, </a:t>
            </a:r>
            <a:br>
              <a:rPr lang="en-US" dirty="0"/>
            </a:br>
            <a:r>
              <a:rPr lang="en-US" dirty="0"/>
              <a:t>the Father</a:t>
            </a:r>
          </a:p>
        </p:txBody>
      </p:sp>
      <p:sp>
        <p:nvSpPr>
          <p:cNvPr id="3" name="Subtitle 2">
            <a:extLst>
              <a:ext uri="{FF2B5EF4-FFF2-40B4-BE49-F238E27FC236}">
                <a16:creationId xmlns:a16="http://schemas.microsoft.com/office/drawing/2014/main" id="{1EE4A289-839D-2F4A-A85D-E487F64BEE89}"/>
              </a:ext>
            </a:extLst>
          </p:cNvPr>
          <p:cNvSpPr>
            <a:spLocks noGrp="1"/>
          </p:cNvSpPr>
          <p:nvPr>
            <p:ph type="subTitle" idx="1"/>
          </p:nvPr>
        </p:nvSpPr>
        <p:spPr/>
        <p:txBody>
          <a:bodyPr/>
          <a:lstStyle/>
          <a:p>
            <a:r>
              <a:rPr lang="en-US" dirty="0"/>
              <a:t>The Neglected Monarchy of the Father		            and the Analytic Debate about the Trinity</a:t>
            </a:r>
          </a:p>
        </p:txBody>
      </p:sp>
    </p:spTree>
    <p:extLst>
      <p:ext uri="{BB962C8B-B14F-4D97-AF65-F5344CB8AC3E}">
        <p14:creationId xmlns:p14="http://schemas.microsoft.com/office/powerpoint/2010/main" val="41230522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3D2A50B-DB88-B24A-9B9E-61F38600EF08}"/>
              </a:ext>
            </a:extLst>
          </p:cNvPr>
          <p:cNvPicPr>
            <a:picLocks noGrp="1" noChangeAspect="1"/>
          </p:cNvPicPr>
          <p:nvPr>
            <p:ph idx="4294967295"/>
          </p:nvPr>
        </p:nvPicPr>
        <p:blipFill>
          <a:blip r:embed="rId2"/>
          <a:stretch>
            <a:fillRect/>
          </a:stretch>
        </p:blipFill>
        <p:spPr>
          <a:xfrm>
            <a:off x="2593910" y="0"/>
            <a:ext cx="6887547" cy="6887547"/>
          </a:xfrm>
        </p:spPr>
      </p:pic>
    </p:spTree>
    <p:extLst>
      <p:ext uri="{BB962C8B-B14F-4D97-AF65-F5344CB8AC3E}">
        <p14:creationId xmlns:p14="http://schemas.microsoft.com/office/powerpoint/2010/main" val="4163589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1F58C4-B1D3-8A4C-B15F-740B255AF6D0}"/>
              </a:ext>
            </a:extLst>
          </p:cNvPr>
          <p:cNvSpPr>
            <a:spLocks noGrp="1"/>
          </p:cNvSpPr>
          <p:nvPr>
            <p:ph type="title"/>
          </p:nvPr>
        </p:nvSpPr>
        <p:spPr/>
        <p:txBody>
          <a:bodyPr/>
          <a:lstStyle/>
          <a:p>
            <a:r>
              <a:rPr lang="en-US" dirty="0"/>
              <a:t>My Definitions</a:t>
            </a:r>
          </a:p>
        </p:txBody>
      </p:sp>
      <p:sp>
        <p:nvSpPr>
          <p:cNvPr id="5" name="Content Placeholder 4">
            <a:extLst>
              <a:ext uri="{FF2B5EF4-FFF2-40B4-BE49-F238E27FC236}">
                <a16:creationId xmlns:a16="http://schemas.microsoft.com/office/drawing/2014/main" id="{9EC8454F-1410-2045-8BF2-7E4DD541BCBC}"/>
              </a:ext>
            </a:extLst>
          </p:cNvPr>
          <p:cNvSpPr>
            <a:spLocks noGrp="1"/>
          </p:cNvSpPr>
          <p:nvPr>
            <p:ph sz="half" idx="1"/>
          </p:nvPr>
        </p:nvSpPr>
        <p:spPr>
          <a:xfrm>
            <a:off x="475013" y="2603500"/>
            <a:ext cx="5505099" cy="3809175"/>
          </a:xfrm>
        </p:spPr>
        <p:txBody>
          <a:bodyPr>
            <a:normAutofit/>
          </a:bodyPr>
          <a:lstStyle/>
          <a:p>
            <a:r>
              <a:rPr lang="en-US" u="sng" dirty="0"/>
              <a:t>(TB) A Trinitarian Theology says that:</a:t>
            </a:r>
          </a:p>
          <a:p>
            <a:r>
              <a:rPr lang="en-US" dirty="0"/>
              <a:t>(1) There are exactly three divine “persons” or individuals. Nevertheless,</a:t>
            </a:r>
          </a:p>
          <a:p>
            <a:r>
              <a:rPr lang="en-US" dirty="0"/>
              <a:t>(2) There is exactly one God.</a:t>
            </a:r>
          </a:p>
          <a:p>
            <a:endParaRPr lang="en-US" dirty="0"/>
          </a:p>
          <a:p>
            <a:r>
              <a:rPr lang="en-US" dirty="0"/>
              <a:t>(So, the persons can’t all = the One God).</a:t>
            </a:r>
          </a:p>
          <a:p>
            <a:r>
              <a:rPr lang="en-US" dirty="0"/>
              <a:t>(Presumably each one bears some important relation to the one God or has a “claim” to being called “God,” but our definition won’t settle how that works.)</a:t>
            </a:r>
          </a:p>
        </p:txBody>
      </p:sp>
      <p:sp>
        <p:nvSpPr>
          <p:cNvPr id="6" name="Content Placeholder 5">
            <a:extLst>
              <a:ext uri="{FF2B5EF4-FFF2-40B4-BE49-F238E27FC236}">
                <a16:creationId xmlns:a16="http://schemas.microsoft.com/office/drawing/2014/main" id="{08FF5F4D-D699-2C47-BF12-2763CA4DBAA3}"/>
              </a:ext>
            </a:extLst>
          </p:cNvPr>
          <p:cNvSpPr>
            <a:spLocks noGrp="1"/>
          </p:cNvSpPr>
          <p:nvPr>
            <p:ph sz="half" idx="2"/>
          </p:nvPr>
        </p:nvSpPr>
        <p:spPr>
          <a:xfrm>
            <a:off x="6208712" y="2603499"/>
            <a:ext cx="5488483" cy="3631045"/>
          </a:xfrm>
        </p:spPr>
        <p:txBody>
          <a:bodyPr>
            <a:normAutofit/>
          </a:bodyPr>
          <a:lstStyle/>
          <a:p>
            <a:r>
              <a:rPr lang="en-US" u="sng" dirty="0"/>
              <a:t>(UB) A Unitarian Theology says that:</a:t>
            </a:r>
          </a:p>
          <a:p>
            <a:r>
              <a:rPr lang="en-US" dirty="0"/>
              <a:t>(1) There is exactly one divine “person” or individual, and</a:t>
            </a:r>
          </a:p>
          <a:p>
            <a:r>
              <a:rPr lang="en-US" dirty="0"/>
              <a:t>(2) There is exactly one God.</a:t>
            </a:r>
          </a:p>
          <a:p>
            <a:endParaRPr lang="en-US" dirty="0"/>
          </a:p>
          <a:p>
            <a:r>
              <a:rPr lang="en-US" dirty="0"/>
              <a:t>(Presumably these will just be identical, or at least “numerically one,” but again we won’t rule on that point in our definition.)</a:t>
            </a:r>
          </a:p>
          <a:p>
            <a:endParaRPr lang="en-US" dirty="0"/>
          </a:p>
        </p:txBody>
      </p:sp>
    </p:spTree>
    <p:extLst>
      <p:ext uri="{BB962C8B-B14F-4D97-AF65-F5344CB8AC3E}">
        <p14:creationId xmlns:p14="http://schemas.microsoft.com/office/powerpoint/2010/main" val="200157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1F58C4-B1D3-8A4C-B15F-740B255AF6D0}"/>
              </a:ext>
            </a:extLst>
          </p:cNvPr>
          <p:cNvSpPr>
            <a:spLocks noGrp="1"/>
          </p:cNvSpPr>
          <p:nvPr>
            <p:ph type="title"/>
          </p:nvPr>
        </p:nvSpPr>
        <p:spPr/>
        <p:txBody>
          <a:bodyPr/>
          <a:lstStyle/>
          <a:p>
            <a:r>
              <a:rPr lang="en-US" dirty="0"/>
              <a:t>Tuggy’s Definitions</a:t>
            </a:r>
          </a:p>
        </p:txBody>
      </p:sp>
      <p:sp>
        <p:nvSpPr>
          <p:cNvPr id="5" name="Content Placeholder 4">
            <a:extLst>
              <a:ext uri="{FF2B5EF4-FFF2-40B4-BE49-F238E27FC236}">
                <a16:creationId xmlns:a16="http://schemas.microsoft.com/office/drawing/2014/main" id="{9EC8454F-1410-2045-8BF2-7E4DD541BCBC}"/>
              </a:ext>
            </a:extLst>
          </p:cNvPr>
          <p:cNvSpPr>
            <a:spLocks noGrp="1"/>
          </p:cNvSpPr>
          <p:nvPr>
            <p:ph sz="half" idx="1"/>
          </p:nvPr>
        </p:nvSpPr>
        <p:spPr>
          <a:xfrm>
            <a:off x="152400" y="2603500"/>
            <a:ext cx="5855977" cy="3809175"/>
          </a:xfrm>
        </p:spPr>
        <p:txBody>
          <a:bodyPr>
            <a:normAutofit/>
          </a:bodyPr>
          <a:lstStyle/>
          <a:p>
            <a:r>
              <a:rPr lang="en-US" u="sng" dirty="0"/>
              <a:t>(TT) “A </a:t>
            </a:r>
            <a:r>
              <a:rPr lang="en-US" u="sng" dirty="0" err="1"/>
              <a:t>trinitarian</a:t>
            </a:r>
            <a:r>
              <a:rPr lang="en-US" u="sng" dirty="0"/>
              <a:t> Christian theology says that</a:t>
            </a:r>
          </a:p>
          <a:p>
            <a:r>
              <a:rPr lang="en-US" dirty="0"/>
              <a:t>(1) there is one God,</a:t>
            </a:r>
          </a:p>
          <a:p>
            <a:r>
              <a:rPr lang="en-US" dirty="0"/>
              <a:t>(2) which or who in some sense contains or consists of three “persons,” namely, the Father, the Son, and the Holy Spirit,</a:t>
            </a:r>
          </a:p>
          <a:p>
            <a:r>
              <a:rPr lang="en-US" dirty="0"/>
              <a:t>(3) who are equally divine, and</a:t>
            </a:r>
          </a:p>
          <a:p>
            <a:r>
              <a:rPr lang="en-US" dirty="0"/>
              <a:t>(4) (1)-(3) are eternally the case.”</a:t>
            </a:r>
          </a:p>
        </p:txBody>
      </p:sp>
      <p:sp>
        <p:nvSpPr>
          <p:cNvPr id="6" name="Content Placeholder 5">
            <a:extLst>
              <a:ext uri="{FF2B5EF4-FFF2-40B4-BE49-F238E27FC236}">
                <a16:creationId xmlns:a16="http://schemas.microsoft.com/office/drawing/2014/main" id="{08FF5F4D-D699-2C47-BF12-2763CA4DBAA3}"/>
              </a:ext>
            </a:extLst>
          </p:cNvPr>
          <p:cNvSpPr>
            <a:spLocks noGrp="1"/>
          </p:cNvSpPr>
          <p:nvPr>
            <p:ph sz="half" idx="2"/>
          </p:nvPr>
        </p:nvSpPr>
        <p:spPr>
          <a:xfrm>
            <a:off x="6042243" y="2603499"/>
            <a:ext cx="5997355" cy="3631045"/>
          </a:xfrm>
        </p:spPr>
        <p:txBody>
          <a:bodyPr>
            <a:normAutofit/>
          </a:bodyPr>
          <a:lstStyle/>
          <a:p>
            <a:r>
              <a:rPr lang="en-US" u="sng" dirty="0"/>
              <a:t>(UT) “A </a:t>
            </a:r>
            <a:r>
              <a:rPr lang="en-US" u="sng" dirty="0" err="1"/>
              <a:t>unitarian</a:t>
            </a:r>
            <a:r>
              <a:rPr lang="en-US" u="sng" dirty="0"/>
              <a:t> Christian theology asserts that</a:t>
            </a:r>
          </a:p>
          <a:p>
            <a:r>
              <a:rPr lang="en-US" dirty="0"/>
              <a:t>(1) there is one God,</a:t>
            </a:r>
          </a:p>
          <a:p>
            <a:r>
              <a:rPr lang="en-US" dirty="0"/>
              <a:t>(2) who is numerically identical to the one Jesus called “Father,”</a:t>
            </a:r>
          </a:p>
          <a:p>
            <a:r>
              <a:rPr lang="en-US" dirty="0"/>
              <a:t>(3) and is not numerically identical to anyone else</a:t>
            </a:r>
          </a:p>
          <a:p>
            <a:r>
              <a:rPr lang="en-US" dirty="0"/>
              <a:t>(4) and (1)-(3) are eternally the case.”</a:t>
            </a:r>
          </a:p>
        </p:txBody>
      </p:sp>
    </p:spTree>
    <p:extLst>
      <p:ext uri="{BB962C8B-B14F-4D97-AF65-F5344CB8AC3E}">
        <p14:creationId xmlns:p14="http://schemas.microsoft.com/office/powerpoint/2010/main" val="1396088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644B7-4D93-204E-8761-992F01025610}"/>
              </a:ext>
            </a:extLst>
          </p:cNvPr>
          <p:cNvSpPr>
            <a:spLocks noGrp="1"/>
          </p:cNvSpPr>
          <p:nvPr>
            <p:ph type="title"/>
          </p:nvPr>
        </p:nvSpPr>
        <p:spPr>
          <a:xfrm>
            <a:off x="1154952" y="973668"/>
            <a:ext cx="9278585" cy="706964"/>
          </a:xfrm>
        </p:spPr>
        <p:txBody>
          <a:bodyPr>
            <a:normAutofit fontScale="90000"/>
          </a:bodyPr>
          <a:lstStyle/>
          <a:p>
            <a:r>
              <a:rPr lang="en-US" dirty="0"/>
              <a:t>“Good Enough for Government Work?”</a:t>
            </a:r>
          </a:p>
        </p:txBody>
      </p:sp>
      <p:sp>
        <p:nvSpPr>
          <p:cNvPr id="3" name="Content Placeholder 2">
            <a:extLst>
              <a:ext uri="{FF2B5EF4-FFF2-40B4-BE49-F238E27FC236}">
                <a16:creationId xmlns:a16="http://schemas.microsoft.com/office/drawing/2014/main" id="{61D45F05-DEC9-074A-8BE5-8DC94768020B}"/>
              </a:ext>
            </a:extLst>
          </p:cNvPr>
          <p:cNvSpPr>
            <a:spLocks noGrp="1"/>
          </p:cNvSpPr>
          <p:nvPr>
            <p:ph idx="1"/>
          </p:nvPr>
        </p:nvSpPr>
        <p:spPr/>
        <p:txBody>
          <a:bodyPr>
            <a:normAutofit/>
          </a:bodyPr>
          <a:lstStyle/>
          <a:p>
            <a:r>
              <a:rPr lang="en-US" dirty="0"/>
              <a:t>Equivalent </a:t>
            </a:r>
            <a:r>
              <a:rPr lang="en-US" i="1" dirty="0"/>
              <a:t>within the scope of some reasonable assumptions</a:t>
            </a:r>
            <a:r>
              <a:rPr lang="en-US" dirty="0"/>
              <a:t>?</a:t>
            </a:r>
          </a:p>
          <a:p>
            <a:r>
              <a:rPr lang="en-US" dirty="0"/>
              <a:t>Absolutely not. </a:t>
            </a:r>
            <a:r>
              <a:rPr lang="en-US" i="1" dirty="0"/>
              <a:t>Starkly</a:t>
            </a:r>
            <a:r>
              <a:rPr lang="en-US" dirty="0"/>
              <a:t> different when we consider things historically.</a:t>
            </a:r>
          </a:p>
          <a:p>
            <a:r>
              <a:rPr lang="en-US" dirty="0"/>
              <a:t>Mine might be improved. Tuggy’s are just inadequate.</a:t>
            </a:r>
          </a:p>
          <a:p>
            <a:r>
              <a:rPr lang="en-US" dirty="0"/>
              <a:t>When we look at the debate through a more historical lens:</a:t>
            </a:r>
          </a:p>
          <a:p>
            <a:pPr lvl="1"/>
            <a:r>
              <a:rPr lang="en-US" dirty="0"/>
              <a:t>*** 1) Arguments in favor of BU lose their force against certain models of the Trinity.</a:t>
            </a:r>
          </a:p>
          <a:p>
            <a:pPr marL="274320" lvl="1" indent="0">
              <a:buNone/>
            </a:pPr>
            <a:endParaRPr lang="en-US" dirty="0"/>
          </a:p>
          <a:p>
            <a:pPr lvl="1"/>
            <a:r>
              <a:rPr lang="en-US" dirty="0"/>
              <a:t>[ 2) BU ends up in a very tight spot:</a:t>
            </a:r>
          </a:p>
          <a:p>
            <a:pPr lvl="2"/>
            <a:r>
              <a:rPr lang="en-US" dirty="0"/>
              <a:t>A) It may just end up being incoherent, or</a:t>
            </a:r>
          </a:p>
          <a:p>
            <a:pPr lvl="2"/>
            <a:r>
              <a:rPr lang="en-US" dirty="0"/>
              <a:t>B) It faces a trilemma that may result in</a:t>
            </a:r>
          </a:p>
          <a:p>
            <a:pPr lvl="3"/>
            <a:r>
              <a:rPr lang="en-US" dirty="0"/>
              <a:t>(</a:t>
            </a:r>
            <a:r>
              <a:rPr lang="en-US" dirty="0" err="1"/>
              <a:t>i</a:t>
            </a:r>
            <a:r>
              <a:rPr lang="en-US" dirty="0"/>
              <a:t>) collapsing into </a:t>
            </a:r>
            <a:r>
              <a:rPr lang="en-US" dirty="0" err="1"/>
              <a:t>Trinitarianism</a:t>
            </a:r>
            <a:r>
              <a:rPr lang="en-US" dirty="0"/>
              <a:t> or</a:t>
            </a:r>
          </a:p>
          <a:p>
            <a:pPr lvl="3"/>
            <a:r>
              <a:rPr lang="en-US" dirty="0"/>
              <a:t>(ii) losing its dialectical advantage against (all or) </a:t>
            </a:r>
            <a:r>
              <a:rPr lang="en-US" i="1" dirty="0"/>
              <a:t>almost all</a:t>
            </a:r>
            <a:r>
              <a:rPr lang="en-US" dirty="0"/>
              <a:t> models of the Trinity. ]</a:t>
            </a:r>
          </a:p>
        </p:txBody>
      </p:sp>
    </p:spTree>
    <p:extLst>
      <p:ext uri="{BB962C8B-B14F-4D97-AF65-F5344CB8AC3E}">
        <p14:creationId xmlns:p14="http://schemas.microsoft.com/office/powerpoint/2010/main" val="392317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{94BE4C2D-1D01-6A46-A0B6-58AF8208748A}tf10001070</Template>
  <TotalTime>6268</TotalTime>
  <Words>5743</Words>
  <Application>Microsoft Macintosh PowerPoint</Application>
  <PresentationFormat>Widescreen</PresentationFormat>
  <Paragraphs>357</Paragraphs>
  <Slides>67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67</vt:i4>
      </vt:variant>
    </vt:vector>
  </HeadingPairs>
  <TitlesOfParts>
    <vt:vector size="76" baseType="lpstr">
      <vt:lpstr>Calibri</vt:lpstr>
      <vt:lpstr>Cambria</vt:lpstr>
      <vt:lpstr>Cambria Math</vt:lpstr>
      <vt:lpstr>Gill Sans Ultra Bold</vt:lpstr>
      <vt:lpstr>Rockwell</vt:lpstr>
      <vt:lpstr>Rockwell Condensed</vt:lpstr>
      <vt:lpstr>Rockwell Extra Bold</vt:lpstr>
      <vt:lpstr>Wingdings</vt:lpstr>
      <vt:lpstr>Wood Type</vt:lpstr>
      <vt:lpstr>One God,  the Father</vt:lpstr>
      <vt:lpstr>Goals (and not-Goals)</vt:lpstr>
      <vt:lpstr>Payoff</vt:lpstr>
      <vt:lpstr>Strongest Objections to Trinitarianism</vt:lpstr>
      <vt:lpstr>Most Influential Alternative: Biblical Unitarianism (BU)</vt:lpstr>
      <vt:lpstr>Narrowing Our Focus</vt:lpstr>
      <vt:lpstr>My Definitions</vt:lpstr>
      <vt:lpstr>Tuggy’s Definitions</vt:lpstr>
      <vt:lpstr>“Good Enough for Government Work?”</vt:lpstr>
      <vt:lpstr>What is the “Monarchy”?</vt:lpstr>
      <vt:lpstr>The Monarchy (μοναρχία)</vt:lpstr>
      <vt:lpstr>What Does It Mean?</vt:lpstr>
      <vt:lpstr>Some Definitions</vt:lpstr>
      <vt:lpstr>Our Definitions are Not Equivalent</vt:lpstr>
      <vt:lpstr>Two “Million Dollar Questions”</vt:lpstr>
      <vt:lpstr>Modern Eastern Orthodox Theologians on the Monarchy</vt:lpstr>
      <vt:lpstr>John Zizioulas (Metropolitan of Pergamum)</vt:lpstr>
      <vt:lpstr>Fr. John Behr (Dean, St. Vladimir’s Seminary)</vt:lpstr>
      <vt:lpstr>Fr. John Behr (Dean, St. Vladimir’s Seminary)</vt:lpstr>
      <vt:lpstr>Fr. John Behr (Dean, St. Vladimir’s Seminary)</vt:lpstr>
      <vt:lpstr>Fr. Thomas Hopko (Former Dean, St. Vladimir’s Seminary)</vt:lpstr>
      <vt:lpstr>Fr. Thomas Hopko (Former Dean, St. Vladimir’s Seminary)</vt:lpstr>
      <vt:lpstr>surprised? – Don’t Be</vt:lpstr>
      <vt:lpstr>Vladimir Lossky on the Filioque</vt:lpstr>
      <vt:lpstr>St. Photios the Great, on The Mystagogy of the Holy Spirit</vt:lpstr>
      <vt:lpstr>St. Photios the Great, on The Mystagogy of the Holy Spirit</vt:lpstr>
      <vt:lpstr>Pontifical Council for Promoting Christian Unity</vt:lpstr>
      <vt:lpstr>Pontifical Council for Promoting Christian Unity</vt:lpstr>
      <vt:lpstr>Patristics Scholars on “Subordinationism”</vt:lpstr>
      <vt:lpstr>Michel Rene Barnes</vt:lpstr>
      <vt:lpstr>Lewis Ayres</vt:lpstr>
      <vt:lpstr>Patristic Sources  on the Monarchy</vt:lpstr>
      <vt:lpstr>Gregory of Nyssa, ad Petrum</vt:lpstr>
      <vt:lpstr>Gregory of Nyssa, ad Petrum</vt:lpstr>
      <vt:lpstr>Gregory of Nyssa, ad Petrum</vt:lpstr>
      <vt:lpstr>Gregory of Nyssa, ad Petrum</vt:lpstr>
      <vt:lpstr>Gregory of Nyssa, ad Petrum</vt:lpstr>
      <vt:lpstr>Gregory of Nyssa, ad Petrum</vt:lpstr>
      <vt:lpstr>Gregory of Nyssa, ad Petrum</vt:lpstr>
      <vt:lpstr>Fr. John Behr (Dean, St. Vladimir’s Seminary)</vt:lpstr>
      <vt:lpstr>Gregory of Nyssa, Contra Eunomius II.5</vt:lpstr>
      <vt:lpstr>Gregory of Nyssa, Contra Eunomius II.5</vt:lpstr>
      <vt:lpstr>Gregory of Nyssa, Contra Eunomius II.5</vt:lpstr>
      <vt:lpstr>The Deposition of Arius, Section 2</vt:lpstr>
      <vt:lpstr>What’s the Logic here?</vt:lpstr>
      <vt:lpstr>What’s the Logic here?</vt:lpstr>
      <vt:lpstr>Tuggy’s Definitions</vt:lpstr>
      <vt:lpstr>Tuggy’s Definitions</vt:lpstr>
      <vt:lpstr>Tuggy’s Definitions</vt:lpstr>
      <vt:lpstr>St. Hillary of Poitier, De Trinitate 12.32</vt:lpstr>
      <vt:lpstr>St. Gregory Nazianzen (Oration 25)</vt:lpstr>
      <vt:lpstr>St. John of Damascus, Exact Exposition of the Orthodox Faith</vt:lpstr>
      <vt:lpstr>St. John of Damascus, Exact Exposition of the Orthodox Faith</vt:lpstr>
      <vt:lpstr>Compatibility with Analytic Models</vt:lpstr>
      <vt:lpstr>“Toy” Social Trinitairanism (TST)</vt:lpstr>
      <vt:lpstr>Rea/Brower Constitution Model</vt:lpstr>
      <vt:lpstr>Key Factors</vt:lpstr>
      <vt:lpstr>Undermining Biblical Unitarianism</vt:lpstr>
      <vt:lpstr>BU Objections &amp; monarchical models</vt:lpstr>
      <vt:lpstr>Consequences of Misleading Definitions</vt:lpstr>
      <vt:lpstr>A Trilemma for BU</vt:lpstr>
      <vt:lpstr>Arius’s Creed (Letter to Alexander)</vt:lpstr>
      <vt:lpstr>The “Trinitarian sandwich” (YUM!)</vt:lpstr>
      <vt:lpstr>Conclusion</vt:lpstr>
      <vt:lpstr>Conclusion</vt:lpstr>
      <vt:lpstr>One God,  the Father</vt:lpstr>
      <vt:lpstr>PowerPoint Presentation</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God, the Father…</dc:title>
  <dc:creator>Branson, Beau</dc:creator>
  <cp:lastModifiedBy>Branson, Beau</cp:lastModifiedBy>
  <cp:revision>535</cp:revision>
  <dcterms:created xsi:type="dcterms:W3CDTF">2018-02-08T16:28:58Z</dcterms:created>
  <dcterms:modified xsi:type="dcterms:W3CDTF">2018-02-26T22:48:09Z</dcterms:modified>
</cp:coreProperties>
</file>